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88" r:id="rId2"/>
    <p:sldId id="289" r:id="rId3"/>
    <p:sldId id="302" r:id="rId4"/>
    <p:sldId id="291" r:id="rId5"/>
    <p:sldId id="292" r:id="rId6"/>
    <p:sldId id="293" r:id="rId7"/>
    <p:sldId id="297" r:id="rId8"/>
    <p:sldId id="283" r:id="rId9"/>
    <p:sldId id="285" r:id="rId10"/>
    <p:sldId id="298" r:id="rId11"/>
    <p:sldId id="300" r:id="rId12"/>
    <p:sldId id="301" r:id="rId13"/>
    <p:sldId id="287" r:id="rId14"/>
    <p:sldId id="296" r:id="rId15"/>
    <p:sldId id="264" r:id="rId16"/>
  </p:sldIdLst>
  <p:sldSz cx="12192000" cy="6858000"/>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8" autoAdjust="0"/>
    <p:restoredTop sz="94660"/>
  </p:normalViewPr>
  <p:slideViewPr>
    <p:cSldViewPr snapToGrid="0">
      <p:cViewPr varScale="1">
        <p:scale>
          <a:sx n="88" d="100"/>
          <a:sy n="88" d="100"/>
        </p:scale>
        <p:origin x="176" y="728"/>
      </p:cViewPr>
      <p:guideLst/>
    </p:cSldViewPr>
  </p:slideViewPr>
  <p:notesTextViewPr>
    <p:cViewPr>
      <p:scale>
        <a:sx n="1" d="1"/>
        <a:sy n="1" d="1"/>
      </p:scale>
      <p:origin x="0" y="0"/>
    </p:cViewPr>
  </p:notesTextViewPr>
  <p:notesViewPr>
    <p:cSldViewPr snapToGrid="0">
      <p:cViewPr>
        <p:scale>
          <a:sx n="70" d="100"/>
          <a:sy n="70" d="100"/>
        </p:scale>
        <p:origin x="2283"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CE57413-D005-6142-8850-88ACFCE5F849}"/>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BC4B63D6-E53C-4C4B-BD0B-1273B9C14AF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0F66204-3625-B543-AE74-89E824CA8C78}" type="datetimeFigureOut">
              <a:rPr kumimoji="1" lang="ja-JP" altLang="en-US" smtClean="0"/>
              <a:t>2020/2/18</a:t>
            </a:fld>
            <a:endParaRPr kumimoji="1" lang="ja-JP" altLang="en-US"/>
          </a:p>
        </p:txBody>
      </p:sp>
      <p:sp>
        <p:nvSpPr>
          <p:cNvPr id="4" name="フッター プレースホルダー 3">
            <a:extLst>
              <a:ext uri="{FF2B5EF4-FFF2-40B4-BE49-F238E27FC236}">
                <a16:creationId xmlns:a16="http://schemas.microsoft.com/office/drawing/2014/main" id="{BBF98C94-D89B-3D49-903A-84869BDF3075}"/>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2B7295C-F5A8-7042-B881-75F8CC21E55A}"/>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57E79F5D-EF87-274B-B708-9A45B77C47E4}" type="slidenum">
              <a:rPr kumimoji="1" lang="ja-JP" altLang="en-US" smtClean="0"/>
              <a:t>‹#›</a:t>
            </a:fld>
            <a:endParaRPr kumimoji="1" lang="ja-JP" altLang="en-US"/>
          </a:p>
        </p:txBody>
      </p:sp>
    </p:spTree>
    <p:extLst>
      <p:ext uri="{BB962C8B-B14F-4D97-AF65-F5344CB8AC3E}">
        <p14:creationId xmlns:p14="http://schemas.microsoft.com/office/powerpoint/2010/main" val="2834177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403A589-1E3A-42F4-9376-6529A367D1C2}" type="datetimeFigureOut">
              <a:rPr kumimoji="1" lang="ja-JP" altLang="en-US" smtClean="0"/>
              <a:t>2020/2/18</a:t>
            </a:fld>
            <a:endParaRPr kumimoji="1" lang="ja-JP" altLang="en-US"/>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6158A43-905C-4D78-8D18-D5D00FD3D740}" type="slidenum">
              <a:rPr kumimoji="1" lang="ja-JP" altLang="en-US" smtClean="0"/>
              <a:t>‹#›</a:t>
            </a:fld>
            <a:endParaRPr kumimoji="1" lang="ja-JP" altLang="en-US"/>
          </a:p>
        </p:txBody>
      </p:sp>
    </p:spTree>
    <p:extLst>
      <p:ext uri="{BB962C8B-B14F-4D97-AF65-F5344CB8AC3E}">
        <p14:creationId xmlns:p14="http://schemas.microsoft.com/office/powerpoint/2010/main" val="29332961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みなさま、こんにちは。</a:t>
            </a:r>
          </a:p>
          <a:p>
            <a:r>
              <a:rPr lang="ja-JP" altLang="ja-JP" dirty="0"/>
              <a:t>私たちは宮崎大学からきました金岡ゼミです。</a:t>
            </a:r>
          </a:p>
          <a:p>
            <a:r>
              <a:rPr lang="en-US" altLang="ja-JP" dirty="0"/>
              <a:t> </a:t>
            </a:r>
            <a:endParaRPr lang="ja-JP" altLang="ja-JP" dirty="0"/>
          </a:p>
        </p:txBody>
      </p:sp>
      <p:sp>
        <p:nvSpPr>
          <p:cNvPr id="4" name="スライド番号プレースホルダー 3"/>
          <p:cNvSpPr>
            <a:spLocks noGrp="1"/>
          </p:cNvSpPr>
          <p:nvPr>
            <p:ph type="sldNum" sz="quarter" idx="10"/>
          </p:nvPr>
        </p:nvSpPr>
        <p:spPr/>
        <p:txBody>
          <a:bodyPr/>
          <a:lstStyle/>
          <a:p>
            <a:fld id="{A6158A43-905C-4D78-8D18-D5D00FD3D740}" type="slidenum">
              <a:rPr kumimoji="1" lang="ja-JP" altLang="en-US" smtClean="0"/>
              <a:t>1</a:t>
            </a:fld>
            <a:endParaRPr kumimoji="1" lang="ja-JP" altLang="en-US"/>
          </a:p>
        </p:txBody>
      </p:sp>
    </p:spTree>
    <p:extLst>
      <p:ext uri="{BB962C8B-B14F-4D97-AF65-F5344CB8AC3E}">
        <p14:creationId xmlns:p14="http://schemas.microsoft.com/office/powerpoint/2010/main" val="4040042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アイデアの内容としては、「ゼミで新しい授業を作って、アフリカ支援をする若い世代を増やす」。</a:t>
            </a:r>
            <a:endParaRPr kumimoji="1" lang="en-US" altLang="ja-JP" dirty="0"/>
          </a:p>
          <a:p>
            <a:r>
              <a:rPr kumimoji="1" lang="ja-JP" altLang="en-US" dirty="0"/>
              <a:t>内容説明の前に、なぜ私たちがこのような活動を行おうと思ったのかの背景について説明します。</a:t>
            </a:r>
          </a:p>
        </p:txBody>
      </p:sp>
      <p:sp>
        <p:nvSpPr>
          <p:cNvPr id="4" name="スライド番号プレースホルダー 3"/>
          <p:cNvSpPr>
            <a:spLocks noGrp="1"/>
          </p:cNvSpPr>
          <p:nvPr>
            <p:ph type="sldNum" sz="quarter" idx="10"/>
          </p:nvPr>
        </p:nvSpPr>
        <p:spPr/>
        <p:txBody>
          <a:bodyPr/>
          <a:lstStyle/>
          <a:p>
            <a:fld id="{A6158A43-905C-4D78-8D18-D5D00FD3D740}" type="slidenum">
              <a:rPr kumimoji="1" lang="ja-JP" altLang="en-US" smtClean="0"/>
              <a:t>2</a:t>
            </a:fld>
            <a:endParaRPr kumimoji="1" lang="ja-JP" altLang="en-US"/>
          </a:p>
        </p:txBody>
      </p:sp>
    </p:spTree>
    <p:extLst>
      <p:ext uri="{BB962C8B-B14F-4D97-AF65-F5344CB8AC3E}">
        <p14:creationId xmlns:p14="http://schemas.microsoft.com/office/powerpoint/2010/main" val="22819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さらに、今年開催される東京オリンピック・パラリンピック競技大会において、宮崎県日向市がトーゴ共和国のホストタウンとして登録され</a:t>
            </a:r>
            <a:r>
              <a:rPr lang="ja-JP" altLang="en-US" dirty="0"/>
              <a:t>ました。</a:t>
            </a:r>
            <a:endParaRPr lang="en-US" altLang="ja-JP" dirty="0"/>
          </a:p>
          <a:p>
            <a:r>
              <a:rPr lang="ja-JP" altLang="en-US" dirty="0"/>
              <a:t>それによって、写真のように地域レベルの交流が積極的に行われるようになり、トーゴ共和国側から、建国</a:t>
            </a:r>
            <a:r>
              <a:rPr lang="en-US" altLang="ja-JP" dirty="0"/>
              <a:t>60</a:t>
            </a:r>
            <a:r>
              <a:rPr lang="ja-JP" altLang="en-US" dirty="0"/>
              <a:t>周年記念事業を日向市で開催したいと申し出がある等、現在でもホストタウンとして良好な関係が続いています。</a:t>
            </a:r>
          </a:p>
          <a:p>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6158A43-905C-4D78-8D18-D5D00FD3D740}" type="slidenum">
              <a:rPr kumimoji="1" lang="ja-JP" altLang="en-US" smtClean="0"/>
              <a:t>4</a:t>
            </a:fld>
            <a:endParaRPr kumimoji="1" lang="ja-JP" altLang="en-US"/>
          </a:p>
        </p:txBody>
      </p:sp>
    </p:spTree>
    <p:extLst>
      <p:ext uri="{BB962C8B-B14F-4D97-AF65-F5344CB8AC3E}">
        <p14:creationId xmlns:p14="http://schemas.microsoft.com/office/powerpoint/2010/main" val="3970603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しかし、トーゴ共和</a:t>
            </a:r>
            <a:r>
              <a:rPr lang="ja-JP" altLang="en-US" dirty="0"/>
              <a:t>国はとても貧しく</a:t>
            </a:r>
            <a:r>
              <a:rPr lang="ja-JP" altLang="ja-JP" dirty="0"/>
              <a:t>、水不足</a:t>
            </a:r>
            <a:r>
              <a:rPr lang="ja-JP" altLang="en-US" dirty="0"/>
              <a:t>の問題が</a:t>
            </a:r>
            <a:r>
              <a:rPr lang="ja-JP" altLang="ja-JP" dirty="0"/>
              <a:t>深刻で</a:t>
            </a:r>
            <a:r>
              <a:rPr lang="ja-JP" altLang="en-US" dirty="0"/>
              <a:t>す。</a:t>
            </a:r>
            <a:endParaRPr lang="en-US" altLang="ja-JP" dirty="0"/>
          </a:p>
          <a:p>
            <a:r>
              <a:rPr lang="ja-JP" altLang="en-US" dirty="0"/>
              <a:t>農村部になると、約半分の人々が安全な水を飲むことが出来ないという現状があります</a:t>
            </a:r>
            <a:r>
              <a:rPr lang="ja-JP" altLang="ja-JP" dirty="0"/>
              <a:t>。</a:t>
            </a:r>
            <a:r>
              <a:rPr lang="ja-JP" altLang="en-US" dirty="0"/>
              <a:t>この問題を解決するために、</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6158A43-905C-4D78-8D18-D5D00FD3D740}" type="slidenum">
              <a:rPr kumimoji="1" lang="ja-JP" altLang="en-US" smtClean="0"/>
              <a:t>5</a:t>
            </a:fld>
            <a:endParaRPr kumimoji="1" lang="ja-JP" altLang="en-US"/>
          </a:p>
        </p:txBody>
      </p:sp>
    </p:spTree>
    <p:extLst>
      <p:ext uri="{BB962C8B-B14F-4D97-AF65-F5344CB8AC3E}">
        <p14:creationId xmlns:p14="http://schemas.microsoft.com/office/powerpoint/2010/main" val="199773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私たちは、先日、トーゴ共和国の</a:t>
            </a:r>
            <a:r>
              <a:rPr lang="ja-JP" altLang="ja-JP" dirty="0"/>
              <a:t>井戸修復を</a:t>
            </a:r>
            <a:r>
              <a:rPr lang="ja-JP" altLang="en-US" dirty="0"/>
              <a:t>ゼミ活動として</a:t>
            </a:r>
            <a:r>
              <a:rPr lang="ja-JP" altLang="ja-JP" dirty="0"/>
              <a:t>実践しました。内容はトーゴ共和国大使館とトーゴ現地の実働組織と連携して、遠隔で井戸修復を行うものです。これにより約</a:t>
            </a:r>
            <a:r>
              <a:rPr lang="en-US" altLang="ja-JP" dirty="0"/>
              <a:t>460</a:t>
            </a:r>
            <a:r>
              <a:rPr lang="ja-JP" altLang="ja-JP" dirty="0"/>
              <a:t>人規模の村の安全な飲み水の確保ができ</a:t>
            </a:r>
            <a:r>
              <a:rPr lang="ja-JP" altLang="en-US" dirty="0"/>
              <a:t>ました。</a:t>
            </a:r>
            <a:endParaRPr kumimoji="1" lang="ja-JP" altLang="en-US" dirty="0"/>
          </a:p>
        </p:txBody>
      </p:sp>
      <p:sp>
        <p:nvSpPr>
          <p:cNvPr id="4" name="スライド番号プレースホルダー 3"/>
          <p:cNvSpPr>
            <a:spLocks noGrp="1"/>
          </p:cNvSpPr>
          <p:nvPr>
            <p:ph type="sldNum" sz="quarter" idx="10"/>
          </p:nvPr>
        </p:nvSpPr>
        <p:spPr/>
        <p:txBody>
          <a:bodyPr/>
          <a:lstStyle/>
          <a:p>
            <a:fld id="{A6158A43-905C-4D78-8D18-D5D00FD3D740}" type="slidenum">
              <a:rPr kumimoji="1" lang="ja-JP" altLang="en-US" smtClean="0"/>
              <a:t>6</a:t>
            </a:fld>
            <a:endParaRPr kumimoji="1" lang="ja-JP" altLang="en-US"/>
          </a:p>
        </p:txBody>
      </p:sp>
    </p:spTree>
    <p:extLst>
      <p:ext uri="{BB962C8B-B14F-4D97-AF65-F5344CB8AC3E}">
        <p14:creationId xmlns:p14="http://schemas.microsoft.com/office/powerpoint/2010/main" val="150214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これを大学ならではの発想で解決策を考えました。それは、この支援活動と授業を組み合わせることです。</a:t>
            </a:r>
          </a:p>
          <a:p>
            <a:r>
              <a:rPr lang="en-US" altLang="ja-JP" dirty="0"/>
              <a:t> </a:t>
            </a:r>
            <a:endParaRPr lang="ja-JP" altLang="ja-JP" dirty="0"/>
          </a:p>
          <a:p>
            <a:r>
              <a:rPr lang="ja-JP" altLang="ja-JP" dirty="0"/>
              <a:t>ところで、みなさんの中で海外への支援活動をしたことがある人はどのくらいいるのでしょうか？</a:t>
            </a:r>
          </a:p>
          <a:p>
            <a:r>
              <a:rPr lang="ja-JP" altLang="ja-JP" dirty="0"/>
              <a:t>一般的には発展途上国に直接いって、ボランティア活動やインターン活動、もしくは海外青年協力隊などといったハードルの高いものになるのではないでしょうか</a:t>
            </a:r>
            <a:r>
              <a:rPr lang="en-US" altLang="ja-JP" dirty="0"/>
              <a:t>?</a:t>
            </a:r>
            <a:endParaRPr lang="ja-JP" altLang="ja-JP" dirty="0"/>
          </a:p>
          <a:p>
            <a:r>
              <a:rPr lang="ja-JP" altLang="ja-JP" dirty="0"/>
              <a:t>お金もかかりますし時間もかかる。スピーキング力が求められたりもします。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6158A43-905C-4D78-8D18-D5D00FD3D740}" type="slidenum">
              <a:rPr kumimoji="1" lang="ja-JP" altLang="en-US" smtClean="0"/>
              <a:t>8</a:t>
            </a:fld>
            <a:endParaRPr kumimoji="1" lang="ja-JP" altLang="en-US"/>
          </a:p>
        </p:txBody>
      </p:sp>
    </p:spTree>
    <p:extLst>
      <p:ext uri="{BB962C8B-B14F-4D97-AF65-F5344CB8AC3E}">
        <p14:creationId xmlns:p14="http://schemas.microsoft.com/office/powerpoint/2010/main" val="4050574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ln w="6350"/>
        </p:spPr>
      </p:sp>
      <p:sp>
        <p:nvSpPr>
          <p:cNvPr id="3" name="ノート プレースホルダー 2"/>
          <p:cNvSpPr>
            <a:spLocks noGrp="1"/>
          </p:cNvSpPr>
          <p:nvPr>
            <p:ph type="body" idx="1"/>
          </p:nvPr>
        </p:nvSpPr>
        <p:spPr/>
        <p:txBody>
          <a:bodyPr/>
          <a:lstStyle/>
          <a:p>
            <a:r>
              <a:rPr lang="ja-JP" altLang="ja-JP" dirty="0"/>
              <a:t>具体的な授業プランはこのように考えています。私たちゼミ生が井戸修復プロジェクト一緒にやっていき、その傍ら、宮崎大学でアフリカなどの海外事情を教える先生、</a:t>
            </a:r>
            <a:r>
              <a:rPr lang="en-US" altLang="ja-JP" dirty="0"/>
              <a:t>SDGs</a:t>
            </a:r>
            <a:r>
              <a:rPr lang="ja-JP" altLang="ja-JP" dirty="0" err="1"/>
              <a:t>、</a:t>
            </a:r>
            <a:r>
              <a:rPr lang="ja-JP" altLang="ja-JP" dirty="0"/>
              <a:t>国際開発について教える先生を講師として依頼し、授業をしてもらいます。</a:t>
            </a:r>
          </a:p>
          <a:p>
            <a:r>
              <a:rPr lang="ja-JP" altLang="ja-JP" dirty="0"/>
              <a:t>また、日本トーゴ友好協会のネットワークには、トーゴで起業した人や、大使館の秘書になった人もいるので、スカイプを通じて、彼らにゲストスピーカーとして、トーゴの文化やビジネスなどの魅力について教えてもらいます。</a:t>
            </a:r>
          </a:p>
          <a:p>
            <a:r>
              <a:rPr lang="en-US" altLang="ja-JP" dirty="0"/>
              <a:t> </a:t>
            </a:r>
            <a:endParaRPr lang="ja-JP" altLang="ja-JP" dirty="0"/>
          </a:p>
          <a:p>
            <a:r>
              <a:rPr lang="ja-JP" altLang="ja-JP" dirty="0"/>
              <a:t>海外への支援活動を行うプログラムとして、週に</a:t>
            </a:r>
            <a:r>
              <a:rPr lang="en-US" altLang="ja-JP" dirty="0"/>
              <a:t>2</a:t>
            </a:r>
            <a:r>
              <a:rPr lang="ja-JP" altLang="ja-JP" dirty="0"/>
              <a:t>回の授業を</a:t>
            </a:r>
            <a:r>
              <a:rPr lang="en-US" altLang="ja-JP" dirty="0"/>
              <a:t>3</a:t>
            </a:r>
            <a:r>
              <a:rPr lang="ja-JP" altLang="ja-JP" dirty="0"/>
              <a:t>週間、実施します。参加費は</a:t>
            </a:r>
            <a:r>
              <a:rPr lang="en-US" altLang="ja-JP" dirty="0"/>
              <a:t>3</a:t>
            </a:r>
            <a:r>
              <a:rPr lang="ja-JP" altLang="ja-JP" dirty="0"/>
              <a:t>千円とリーズナブルな金額を設定し、海外に漠然と興味のある人を</a:t>
            </a:r>
            <a:r>
              <a:rPr lang="en-US" altLang="ja-JP" dirty="0"/>
              <a:t>6</a:t>
            </a:r>
            <a:r>
              <a:rPr lang="ja-JP" altLang="ja-JP" dirty="0"/>
              <a:t>名募集します。英語は読み書きできれば大丈夫です。</a:t>
            </a:r>
          </a:p>
          <a:p>
            <a:r>
              <a:rPr lang="ja-JP" altLang="ja-JP" dirty="0"/>
              <a:t>これを</a:t>
            </a:r>
            <a:r>
              <a:rPr lang="en-US" altLang="ja-JP" dirty="0"/>
              <a:t>1</a:t>
            </a:r>
            <a:r>
              <a:rPr lang="ja-JP" altLang="ja-JP" dirty="0"/>
              <a:t>年に</a:t>
            </a:r>
            <a:r>
              <a:rPr lang="en-US" altLang="ja-JP" dirty="0"/>
              <a:t>1</a:t>
            </a:r>
            <a:r>
              <a:rPr lang="ja-JP" altLang="ja-JP" dirty="0"/>
              <a:t>回、</a:t>
            </a:r>
            <a:r>
              <a:rPr lang="en-US" altLang="ja-JP" dirty="0"/>
              <a:t>3</a:t>
            </a:r>
            <a:r>
              <a:rPr lang="ja-JP" altLang="ja-JP" dirty="0"/>
              <a:t>週間で実施した方が、ゼミにとってゆとりも有りますし、参加者側もモチベーションを保てます。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6158A43-905C-4D78-8D18-D5D00FD3D740}" type="slidenum">
              <a:rPr kumimoji="1" lang="ja-JP" altLang="en-US" smtClean="0"/>
              <a:t>9</a:t>
            </a:fld>
            <a:endParaRPr kumimoji="1" lang="ja-JP" altLang="en-US"/>
          </a:p>
        </p:txBody>
      </p:sp>
      <p:cxnSp>
        <p:nvCxnSpPr>
          <p:cNvPr id="10" name="直線コネクタ 9"/>
          <p:cNvCxnSpPr/>
          <p:nvPr/>
        </p:nvCxnSpPr>
        <p:spPr>
          <a:xfrm>
            <a:off x="3370520" y="1578935"/>
            <a:ext cx="0" cy="135565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1838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このプログラムを経て、参加学生に対し、会員を募集していくことで、井戸の修理費用を確保していきます。</a:t>
            </a:r>
          </a:p>
          <a:p>
            <a:r>
              <a:rPr lang="ja-JP" altLang="ja-JP" dirty="0"/>
              <a:t>会員になった人に対しては、井戸修復の際に、ドナーとして防壁に名前をペイントし、報告書と感謝状を渡すことで会員の維持に努めます。</a:t>
            </a:r>
          </a:p>
          <a:p>
            <a:endParaRPr lang="en-US" altLang="ja-JP" dirty="0"/>
          </a:p>
          <a:p>
            <a:endParaRPr lang="en-US" altLang="ja-JP" dirty="0"/>
          </a:p>
          <a:p>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6158A43-905C-4D78-8D18-D5D00FD3D740}" type="slidenum">
              <a:rPr kumimoji="1" lang="ja-JP" altLang="en-US" smtClean="0"/>
              <a:t>13</a:t>
            </a:fld>
            <a:endParaRPr kumimoji="1" lang="ja-JP" altLang="en-US"/>
          </a:p>
        </p:txBody>
      </p:sp>
    </p:spTree>
    <p:extLst>
      <p:ext uri="{BB962C8B-B14F-4D97-AF65-F5344CB8AC3E}">
        <p14:creationId xmlns:p14="http://schemas.microsoft.com/office/powerpoint/2010/main" val="4282478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以上がアイデアの説明になります。</a:t>
            </a:r>
            <a:endParaRPr lang="en-US" altLang="ja-JP" dirty="0"/>
          </a:p>
          <a:p>
            <a:endParaRPr lang="en-US" altLang="ja-JP" dirty="0"/>
          </a:p>
          <a:p>
            <a:r>
              <a:rPr lang="ja-JP" altLang="ja-JP" dirty="0"/>
              <a:t>これは、日本トーゴ友好協会とほぼ一体となっているこのゼミだからこそ実践できることだと思います。</a:t>
            </a:r>
          </a:p>
          <a:p>
            <a:endParaRPr lang="en-US" altLang="ja-JP" dirty="0"/>
          </a:p>
          <a:p>
            <a:r>
              <a:rPr lang="ja-JP" altLang="ja-JP" dirty="0"/>
              <a:t>最後</a:t>
            </a:r>
            <a:r>
              <a:rPr lang="ja-JP" altLang="en-US" dirty="0"/>
              <a:t>に</a:t>
            </a:r>
            <a:r>
              <a:rPr lang="ja-JP" altLang="ja-JP" dirty="0"/>
              <a:t>、</a:t>
            </a:r>
            <a:r>
              <a:rPr lang="ja-JP" altLang="en-US" dirty="0"/>
              <a:t>もとをたどれば、この井戸修復は、</a:t>
            </a:r>
            <a:r>
              <a:rPr lang="ja-JP" altLang="ja-JP" dirty="0"/>
              <a:t>東京オリンピック・パラリンピックでの事前交流からトーゴを応援したいという気持ちから始まったものです。この特別なきっかけを大事にして、草の根レベルの支援活動を</a:t>
            </a:r>
            <a:r>
              <a:rPr lang="ja-JP" altLang="en-US" dirty="0"/>
              <a:t>東京オリンピック・パラリンピックの</a:t>
            </a:r>
            <a:r>
              <a:rPr lang="ja-JP" altLang="ja-JP" dirty="0"/>
              <a:t>レガシー（遺産）の一つとして残していきたいと私たちは思っています。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6158A43-905C-4D78-8D18-D5D00FD3D740}" type="slidenum">
              <a:rPr kumimoji="1" lang="ja-JP" altLang="en-US" smtClean="0"/>
              <a:t>15</a:t>
            </a:fld>
            <a:endParaRPr kumimoji="1" lang="ja-JP" altLang="en-US"/>
          </a:p>
        </p:txBody>
      </p:sp>
    </p:spTree>
    <p:extLst>
      <p:ext uri="{BB962C8B-B14F-4D97-AF65-F5344CB8AC3E}">
        <p14:creationId xmlns:p14="http://schemas.microsoft.com/office/powerpoint/2010/main" val="80281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6794EF7-0360-4FFF-B797-D430EA95F2C9}" type="datetimeFigureOut">
              <a:rPr kumimoji="1" lang="ja-JP" altLang="en-US" smtClean="0"/>
              <a:t>2020/2/18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3618597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6794EF7-0360-4FFF-B797-D430EA95F2C9}" type="datetimeFigureOut">
              <a:rPr kumimoji="1" lang="ja-JP" altLang="en-US" smtClean="0"/>
              <a:t>2020/2/18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344423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6794EF7-0360-4FFF-B797-D430EA95F2C9}" type="datetimeFigureOut">
              <a:rPr kumimoji="1" lang="ja-JP" altLang="en-US" smtClean="0"/>
              <a:t>2020/2/18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305554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6794EF7-0360-4FFF-B797-D430EA95F2C9}" type="datetimeFigureOut">
              <a:rPr kumimoji="1" lang="ja-JP" altLang="en-US" smtClean="0"/>
              <a:t>2020/2/18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110791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6794EF7-0360-4FFF-B797-D430EA95F2C9}" type="datetimeFigureOut">
              <a:rPr kumimoji="1" lang="ja-JP" altLang="en-US" smtClean="0"/>
              <a:t>2020/2/18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2221489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6794EF7-0360-4FFF-B797-D430EA95F2C9}" type="datetimeFigureOut">
              <a:rPr kumimoji="1" lang="ja-JP" altLang="en-US" smtClean="0"/>
              <a:t>2020/2/18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665380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6794EF7-0360-4FFF-B797-D430EA95F2C9}" type="datetimeFigureOut">
              <a:rPr kumimoji="1" lang="ja-JP" altLang="en-US" smtClean="0"/>
              <a:t>2020/2/18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307225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6794EF7-0360-4FFF-B797-D430EA95F2C9}" type="datetimeFigureOut">
              <a:rPr kumimoji="1" lang="ja-JP" altLang="en-US" smtClean="0"/>
              <a:t>2020/2/18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1210472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6794EF7-0360-4FFF-B797-D430EA95F2C9}" type="datetimeFigureOut">
              <a:rPr kumimoji="1" lang="ja-JP" altLang="en-US" smtClean="0"/>
              <a:t>2020/2/18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404796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6794EF7-0360-4FFF-B797-D430EA95F2C9}" type="datetimeFigureOut">
              <a:rPr kumimoji="1" lang="ja-JP" altLang="en-US" smtClean="0"/>
              <a:t>2020/2/18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1860329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6794EF7-0360-4FFF-B797-D430EA95F2C9}" type="datetimeFigureOut">
              <a:rPr kumimoji="1" lang="ja-JP" altLang="en-US" smtClean="0"/>
              <a:t>2020/2/18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76623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94EF7-0360-4FFF-B797-D430EA95F2C9}" type="datetimeFigureOut">
              <a:rPr kumimoji="1" lang="ja-JP" altLang="en-US" smtClean="0"/>
              <a:t>2020/2/18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A3AA1-ADCA-4AD1-8152-54CACCC0F9C8}" type="slidenum">
              <a:rPr kumimoji="1" lang="ja-JP" altLang="en-US" smtClean="0"/>
              <a:t>‹#›</a:t>
            </a:fld>
            <a:endParaRPr kumimoji="1" lang="ja-JP" altLang="en-US"/>
          </a:p>
        </p:txBody>
      </p:sp>
    </p:spTree>
    <p:extLst>
      <p:ext uri="{BB962C8B-B14F-4D97-AF65-F5344CB8AC3E}">
        <p14:creationId xmlns:p14="http://schemas.microsoft.com/office/powerpoint/2010/main" val="934518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google.fr/url?sa=i&amp;rct=j&amp;q=&amp;esrc=s&amp;source=images&amp;cd=&amp;cad=rja&amp;uact=8&amp;ved=2ahUKEwi3rcj8p57eAhVBMd4KHW52AGoQjRx6BAgBEAU&amp;url=https://www.virtualmarket.itb-berlin.de/en/Koutammakou,p1608996&amp;psig=AOvVaw0gCDHb091lqCcyJs_qo4lg&amp;ust=1540444065756375"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4000" y="1849264"/>
            <a:ext cx="11938000" cy="1569660"/>
          </a:xfrm>
          <a:prstGeom prst="rect">
            <a:avLst/>
          </a:prstGeom>
          <a:noFill/>
        </p:spPr>
        <p:txBody>
          <a:bodyPr wrap="square" rtlCol="0">
            <a:spAutoFit/>
          </a:bodyPr>
          <a:lstStyle/>
          <a:p>
            <a:pPr algn="ctr"/>
            <a:r>
              <a:rPr lang="ja-JP" altLang="en-US" sz="3600" b="1" dirty="0"/>
              <a:t>アフリカへの人道支援を通じたグローバル教育の実践</a:t>
            </a:r>
            <a:endParaRPr lang="en-US" altLang="ja-JP" sz="3600" b="1" dirty="0"/>
          </a:p>
          <a:p>
            <a:pPr algn="ctr"/>
            <a:endParaRPr kumimoji="1" lang="en-US" altLang="ja-JP" sz="1600" b="1" dirty="0"/>
          </a:p>
          <a:p>
            <a:pPr algn="ctr"/>
            <a:r>
              <a:rPr kumimoji="1" lang="en-US" altLang="ja-JP" sz="3200" b="1" dirty="0"/>
              <a:t>―</a:t>
            </a:r>
            <a:r>
              <a:rPr lang="ja-JP" altLang="en-US" sz="4400" b="1" dirty="0">
                <a:solidFill>
                  <a:schemeClr val="accent2"/>
                </a:solidFill>
              </a:rPr>
              <a:t>トーゴ共和国</a:t>
            </a:r>
            <a:r>
              <a:rPr lang="ja-JP" altLang="en-US" sz="3200" b="1" dirty="0"/>
              <a:t>の井戸修復プロジェクト</a:t>
            </a:r>
            <a:r>
              <a:rPr kumimoji="1" lang="en-US" altLang="ja-JP" sz="3200" b="1" dirty="0"/>
              <a:t>―</a:t>
            </a:r>
            <a:endParaRPr kumimoji="1" lang="ja-JP" altLang="en-US" sz="3200" b="1" dirty="0"/>
          </a:p>
        </p:txBody>
      </p:sp>
      <p:sp>
        <p:nvSpPr>
          <p:cNvPr id="5" name="テキスト ボックス 4"/>
          <p:cNvSpPr txBox="1"/>
          <p:nvPr/>
        </p:nvSpPr>
        <p:spPr>
          <a:xfrm>
            <a:off x="826837" y="4275851"/>
            <a:ext cx="10792326" cy="707886"/>
          </a:xfrm>
          <a:prstGeom prst="rect">
            <a:avLst/>
          </a:prstGeom>
          <a:noFill/>
        </p:spPr>
        <p:txBody>
          <a:bodyPr wrap="square" rtlCol="0">
            <a:spAutoFit/>
          </a:bodyPr>
          <a:lstStyle/>
          <a:p>
            <a:pPr algn="ctr"/>
            <a:r>
              <a:rPr lang="ja-JP" altLang="en-US" sz="4000" b="1" u="sng" dirty="0"/>
              <a:t>宮崎大学  金岡ゼミ</a:t>
            </a:r>
          </a:p>
        </p:txBody>
      </p:sp>
    </p:spTree>
    <p:extLst>
      <p:ext uri="{BB962C8B-B14F-4D97-AF65-F5344CB8AC3E}">
        <p14:creationId xmlns:p14="http://schemas.microsoft.com/office/powerpoint/2010/main" val="1424942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65876" y="194409"/>
            <a:ext cx="7076364" cy="707886"/>
          </a:xfrm>
          <a:prstGeom prst="rect">
            <a:avLst/>
          </a:prstGeom>
          <a:noFill/>
        </p:spPr>
        <p:txBody>
          <a:bodyPr wrap="square" rtlCol="0">
            <a:spAutoFit/>
          </a:bodyPr>
          <a:lstStyle/>
          <a:p>
            <a:pPr algn="ctr"/>
            <a:r>
              <a:rPr lang="ja-JP" altLang="en-US" sz="4000" b="1" u="sng" dirty="0">
                <a:solidFill>
                  <a:schemeClr val="accent1"/>
                </a:solidFill>
              </a:rPr>
              <a:t>授業計画</a:t>
            </a:r>
            <a:r>
              <a:rPr kumimoji="1" lang="ja-JP" altLang="en-US" sz="4000" b="1" u="sng" dirty="0">
                <a:solidFill>
                  <a:schemeClr val="accent1"/>
                </a:solidFill>
              </a:rPr>
              <a:t>（</a:t>
            </a:r>
            <a:r>
              <a:rPr kumimoji="1" lang="en-US" altLang="ja-JP" sz="4000" b="1" u="sng" dirty="0">
                <a:solidFill>
                  <a:schemeClr val="accent1"/>
                </a:solidFill>
              </a:rPr>
              <a:t>3</a:t>
            </a:r>
            <a:r>
              <a:rPr kumimoji="1" lang="ja-JP" altLang="en-US" sz="4000" b="1" u="sng" dirty="0">
                <a:solidFill>
                  <a:schemeClr val="accent1"/>
                </a:solidFill>
              </a:rPr>
              <a:t>週間）</a:t>
            </a:r>
          </a:p>
        </p:txBody>
      </p:sp>
      <p:sp>
        <p:nvSpPr>
          <p:cNvPr id="4" name="テキスト ボックス 3"/>
          <p:cNvSpPr txBox="1"/>
          <p:nvPr/>
        </p:nvSpPr>
        <p:spPr>
          <a:xfrm>
            <a:off x="574996" y="1233061"/>
            <a:ext cx="677108" cy="3002507"/>
          </a:xfrm>
          <a:prstGeom prst="rect">
            <a:avLst/>
          </a:prstGeom>
          <a:solidFill>
            <a:schemeClr val="accent4"/>
          </a:solidFill>
        </p:spPr>
        <p:txBody>
          <a:bodyPr vert="eaVert" wrap="square" rtlCol="0">
            <a:spAutoFit/>
          </a:bodyPr>
          <a:lstStyle/>
          <a:p>
            <a:pPr algn="ctr"/>
            <a:r>
              <a:rPr lang="ja-JP" altLang="en-US" sz="3200" dirty="0"/>
              <a:t>井戸修復の体験</a:t>
            </a:r>
          </a:p>
        </p:txBody>
      </p:sp>
      <p:sp>
        <p:nvSpPr>
          <p:cNvPr id="5" name="テキスト ボックス 4"/>
          <p:cNvSpPr txBox="1"/>
          <p:nvPr/>
        </p:nvSpPr>
        <p:spPr>
          <a:xfrm>
            <a:off x="515341" y="5504807"/>
            <a:ext cx="677108" cy="1212376"/>
          </a:xfrm>
          <a:prstGeom prst="rect">
            <a:avLst/>
          </a:prstGeom>
          <a:solidFill>
            <a:schemeClr val="bg2">
              <a:lumMod val="75000"/>
            </a:schemeClr>
          </a:solidFill>
        </p:spPr>
        <p:txBody>
          <a:bodyPr vert="eaVert" wrap="square" rtlCol="0">
            <a:spAutoFit/>
          </a:bodyPr>
          <a:lstStyle/>
          <a:p>
            <a:pPr algn="ctr"/>
            <a:r>
              <a:rPr lang="ja-JP" altLang="en-US" sz="3200" dirty="0"/>
              <a:t>講義</a:t>
            </a:r>
          </a:p>
        </p:txBody>
      </p:sp>
      <p:sp>
        <p:nvSpPr>
          <p:cNvPr id="6" name="右矢印 5"/>
          <p:cNvSpPr/>
          <p:nvPr/>
        </p:nvSpPr>
        <p:spPr>
          <a:xfrm>
            <a:off x="612605" y="4453930"/>
            <a:ext cx="10673016" cy="105087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同 時 進 行</a:t>
            </a:r>
          </a:p>
        </p:txBody>
      </p:sp>
      <p:sp>
        <p:nvSpPr>
          <p:cNvPr id="8" name="テキスト ボックス 7"/>
          <p:cNvSpPr txBox="1"/>
          <p:nvPr/>
        </p:nvSpPr>
        <p:spPr>
          <a:xfrm>
            <a:off x="3134712" y="1444218"/>
            <a:ext cx="553998" cy="2634018"/>
          </a:xfrm>
          <a:prstGeom prst="rect">
            <a:avLst/>
          </a:prstGeom>
          <a:noFill/>
          <a:ln w="25400">
            <a:solidFill>
              <a:schemeClr val="tx1"/>
            </a:solidFill>
          </a:ln>
        </p:spPr>
        <p:txBody>
          <a:bodyPr vert="eaVert" wrap="square" rtlCol="0">
            <a:spAutoFit/>
          </a:bodyPr>
          <a:lstStyle/>
          <a:p>
            <a:pPr algn="ctr"/>
            <a:r>
              <a:rPr lang="ja-JP" altLang="en-US" sz="2400" dirty="0"/>
              <a:t>② 見積書の翻訳</a:t>
            </a:r>
          </a:p>
        </p:txBody>
      </p:sp>
      <p:sp>
        <p:nvSpPr>
          <p:cNvPr id="9" name="テキスト ボックス 8"/>
          <p:cNvSpPr txBox="1"/>
          <p:nvPr/>
        </p:nvSpPr>
        <p:spPr>
          <a:xfrm>
            <a:off x="4660494" y="1444218"/>
            <a:ext cx="553998" cy="2865461"/>
          </a:xfrm>
          <a:prstGeom prst="rect">
            <a:avLst/>
          </a:prstGeom>
          <a:noFill/>
          <a:ln w="25400">
            <a:solidFill>
              <a:schemeClr val="tx1"/>
            </a:solidFill>
          </a:ln>
        </p:spPr>
        <p:txBody>
          <a:bodyPr vert="eaVert" wrap="square" rtlCol="0">
            <a:spAutoFit/>
          </a:bodyPr>
          <a:lstStyle/>
          <a:p>
            <a:pPr algn="ctr"/>
            <a:r>
              <a:rPr lang="ja-JP" altLang="en-US" sz="2400" dirty="0"/>
              <a:t>③ 大使館への送金</a:t>
            </a:r>
          </a:p>
        </p:txBody>
      </p:sp>
      <p:sp>
        <p:nvSpPr>
          <p:cNvPr id="10" name="テキスト ボックス 9"/>
          <p:cNvSpPr txBox="1"/>
          <p:nvPr/>
        </p:nvSpPr>
        <p:spPr>
          <a:xfrm>
            <a:off x="1762935" y="1411533"/>
            <a:ext cx="553998" cy="3009713"/>
          </a:xfrm>
          <a:prstGeom prst="rect">
            <a:avLst/>
          </a:prstGeom>
          <a:noFill/>
          <a:ln w="25400">
            <a:solidFill>
              <a:schemeClr val="tx1"/>
            </a:solidFill>
          </a:ln>
        </p:spPr>
        <p:txBody>
          <a:bodyPr vert="eaVert" wrap="square" rtlCol="0">
            <a:spAutoFit/>
          </a:bodyPr>
          <a:lstStyle/>
          <a:p>
            <a:pPr algn="ctr"/>
            <a:r>
              <a:rPr lang="ja-JP" altLang="en-US" sz="2400" dirty="0"/>
              <a:t>① 各組織への依頼　　</a:t>
            </a:r>
          </a:p>
        </p:txBody>
      </p:sp>
      <p:sp>
        <p:nvSpPr>
          <p:cNvPr id="11" name="テキスト ボックス 10"/>
          <p:cNvSpPr txBox="1"/>
          <p:nvPr/>
        </p:nvSpPr>
        <p:spPr>
          <a:xfrm>
            <a:off x="6127059" y="1434178"/>
            <a:ext cx="553998" cy="2865465"/>
          </a:xfrm>
          <a:prstGeom prst="rect">
            <a:avLst/>
          </a:prstGeom>
          <a:noFill/>
          <a:ln w="25400">
            <a:solidFill>
              <a:schemeClr val="tx1"/>
            </a:solidFill>
          </a:ln>
        </p:spPr>
        <p:txBody>
          <a:bodyPr vert="eaVert" wrap="square" rtlCol="0">
            <a:spAutoFit/>
          </a:bodyPr>
          <a:lstStyle/>
          <a:p>
            <a:pPr algn="ctr"/>
            <a:r>
              <a:rPr lang="ja-JP" altLang="en-US" sz="2400" dirty="0"/>
              <a:t>④ 進捗のまとめ</a:t>
            </a:r>
          </a:p>
        </p:txBody>
      </p:sp>
      <p:sp>
        <p:nvSpPr>
          <p:cNvPr id="14" name="テキスト ボックス 13"/>
          <p:cNvSpPr txBox="1"/>
          <p:nvPr/>
        </p:nvSpPr>
        <p:spPr>
          <a:xfrm>
            <a:off x="9249448" y="1349979"/>
            <a:ext cx="553998" cy="2584549"/>
          </a:xfrm>
          <a:prstGeom prst="rect">
            <a:avLst/>
          </a:prstGeom>
          <a:noFill/>
          <a:ln w="25400">
            <a:solidFill>
              <a:schemeClr val="tx1"/>
            </a:solidFill>
          </a:ln>
        </p:spPr>
        <p:txBody>
          <a:bodyPr vert="eaVert" wrap="square" rtlCol="0">
            <a:spAutoFit/>
          </a:bodyPr>
          <a:lstStyle/>
          <a:p>
            <a:pPr algn="ctr"/>
            <a:r>
              <a:rPr lang="ja-JP" altLang="en-US" sz="2400" dirty="0"/>
              <a:t>⑤ 報告書の翻訳</a:t>
            </a:r>
            <a:endParaRPr lang="en-US" altLang="ja-JP" sz="2400" dirty="0"/>
          </a:p>
        </p:txBody>
      </p:sp>
      <p:sp>
        <p:nvSpPr>
          <p:cNvPr id="15" name="テキスト ボックス 14"/>
          <p:cNvSpPr txBox="1"/>
          <p:nvPr/>
        </p:nvSpPr>
        <p:spPr>
          <a:xfrm>
            <a:off x="10573738" y="1338687"/>
            <a:ext cx="553998" cy="2065934"/>
          </a:xfrm>
          <a:prstGeom prst="rect">
            <a:avLst/>
          </a:prstGeom>
          <a:noFill/>
          <a:ln w="25400">
            <a:solidFill>
              <a:schemeClr val="tx1"/>
            </a:solidFill>
          </a:ln>
        </p:spPr>
        <p:txBody>
          <a:bodyPr vert="eaVert" wrap="square" rtlCol="0">
            <a:spAutoFit/>
          </a:bodyPr>
          <a:lstStyle/>
          <a:p>
            <a:pPr algn="ctr"/>
            <a:r>
              <a:rPr lang="ja-JP" altLang="en-US" sz="2400" dirty="0"/>
              <a:t>⑥ 情報発信</a:t>
            </a:r>
            <a:endParaRPr lang="en-US" altLang="ja-JP" sz="2400" dirty="0"/>
          </a:p>
        </p:txBody>
      </p:sp>
      <p:sp>
        <p:nvSpPr>
          <p:cNvPr id="17" name="テキスト ボックス 16"/>
          <p:cNvSpPr txBox="1"/>
          <p:nvPr/>
        </p:nvSpPr>
        <p:spPr>
          <a:xfrm>
            <a:off x="1366986" y="5769597"/>
            <a:ext cx="4450030" cy="584775"/>
          </a:xfrm>
          <a:prstGeom prst="rect">
            <a:avLst/>
          </a:prstGeom>
          <a:noFill/>
        </p:spPr>
        <p:txBody>
          <a:bodyPr wrap="square" rtlCol="0">
            <a:spAutoFit/>
          </a:bodyPr>
          <a:lstStyle/>
          <a:p>
            <a:r>
              <a:rPr lang="ja-JP" altLang="en-US" sz="3200" dirty="0"/>
              <a:t>アフリカ・トーゴ理解</a:t>
            </a:r>
            <a:endParaRPr kumimoji="1" lang="ja-JP" altLang="en-US" sz="3200" dirty="0"/>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8937" y="-3529840"/>
            <a:ext cx="2231999" cy="3161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136" y="-3598425"/>
            <a:ext cx="2319601" cy="3110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3261" y="-3454181"/>
            <a:ext cx="2247582" cy="3161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楕円 19"/>
          <p:cNvSpPr/>
          <p:nvPr/>
        </p:nvSpPr>
        <p:spPr>
          <a:xfrm>
            <a:off x="7431966" y="1434178"/>
            <a:ext cx="1066573" cy="26897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修復完了</a:t>
            </a:r>
            <a:r>
              <a:rPr kumimoji="1" lang="ja-JP" altLang="en-US" sz="2800" dirty="0"/>
              <a:t>！</a:t>
            </a:r>
          </a:p>
        </p:txBody>
      </p:sp>
      <p:sp>
        <p:nvSpPr>
          <p:cNvPr id="21" name="テキスト ボックス 20"/>
          <p:cNvSpPr txBox="1"/>
          <p:nvPr/>
        </p:nvSpPr>
        <p:spPr>
          <a:xfrm>
            <a:off x="8382431" y="5723169"/>
            <a:ext cx="2288033" cy="584775"/>
          </a:xfrm>
          <a:prstGeom prst="rect">
            <a:avLst/>
          </a:prstGeom>
          <a:noFill/>
        </p:spPr>
        <p:txBody>
          <a:bodyPr wrap="square" rtlCol="0">
            <a:spAutoFit/>
          </a:bodyPr>
          <a:lstStyle/>
          <a:p>
            <a:r>
              <a:rPr lang="ja-JP" altLang="en-US" sz="3200" dirty="0"/>
              <a:t>国際開発</a:t>
            </a:r>
            <a:endParaRPr kumimoji="1" lang="ja-JP" altLang="en-US" sz="3200" dirty="0"/>
          </a:p>
        </p:txBody>
      </p:sp>
      <p:sp>
        <p:nvSpPr>
          <p:cNvPr id="22" name="テキスト ボックス 21"/>
          <p:cNvSpPr txBox="1"/>
          <p:nvPr/>
        </p:nvSpPr>
        <p:spPr>
          <a:xfrm>
            <a:off x="6232843" y="5741581"/>
            <a:ext cx="2288033" cy="584775"/>
          </a:xfrm>
          <a:prstGeom prst="rect">
            <a:avLst/>
          </a:prstGeom>
          <a:noFill/>
        </p:spPr>
        <p:txBody>
          <a:bodyPr wrap="square" rtlCol="0">
            <a:spAutoFit/>
          </a:bodyPr>
          <a:lstStyle/>
          <a:p>
            <a:r>
              <a:rPr lang="en-US" altLang="ja-JP" sz="3200" dirty="0"/>
              <a:t>SDGs</a:t>
            </a:r>
            <a:endParaRPr kumimoji="1" lang="ja-JP" altLang="en-US" sz="3200" dirty="0"/>
          </a:p>
        </p:txBody>
      </p:sp>
    </p:spTree>
    <p:extLst>
      <p:ext uri="{BB962C8B-B14F-4D97-AF65-F5344CB8AC3E}">
        <p14:creationId xmlns:p14="http://schemas.microsoft.com/office/powerpoint/2010/main" val="815325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59821" y="300789"/>
            <a:ext cx="11340077" cy="646331"/>
          </a:xfrm>
          <a:prstGeom prst="rect">
            <a:avLst/>
          </a:prstGeom>
          <a:noFill/>
        </p:spPr>
        <p:txBody>
          <a:bodyPr wrap="square" rtlCol="0">
            <a:spAutoFit/>
          </a:bodyPr>
          <a:lstStyle/>
          <a:p>
            <a:r>
              <a:rPr kumimoji="1" lang="ja-JP" altLang="en-US" sz="3600" dirty="0"/>
              <a:t>トーゴ現地の実働組織とのメッセージのやりとり</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8263" y="2132709"/>
            <a:ext cx="8397922" cy="4520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t="11323" b="10239"/>
          <a:stretch/>
        </p:blipFill>
        <p:spPr>
          <a:xfrm>
            <a:off x="3658263" y="1282888"/>
            <a:ext cx="2363571" cy="4012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t="10347" r="18631" b="9851"/>
          <a:stretch/>
        </p:blipFill>
        <p:spPr>
          <a:xfrm>
            <a:off x="430938" y="1235121"/>
            <a:ext cx="2578394" cy="5472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9306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22132" y="512121"/>
            <a:ext cx="9034818" cy="830997"/>
          </a:xfrm>
          <a:prstGeom prst="rect">
            <a:avLst/>
          </a:prstGeom>
          <a:noFill/>
        </p:spPr>
        <p:txBody>
          <a:bodyPr wrap="square" rtlCol="0">
            <a:spAutoFit/>
          </a:bodyPr>
          <a:lstStyle/>
          <a:p>
            <a:pPr algn="ctr"/>
            <a:r>
              <a:rPr kumimoji="1" lang="ja-JP" altLang="en-US" sz="4800" b="1" dirty="0">
                <a:solidFill>
                  <a:schemeClr val="accent2"/>
                </a:solidFill>
              </a:rPr>
              <a:t>形として残る成果</a:t>
            </a:r>
          </a:p>
        </p:txBody>
      </p:sp>
      <p:sp>
        <p:nvSpPr>
          <p:cNvPr id="3" name="テキスト ボックス 2"/>
          <p:cNvSpPr txBox="1"/>
          <p:nvPr/>
        </p:nvSpPr>
        <p:spPr>
          <a:xfrm>
            <a:off x="350532" y="1644774"/>
            <a:ext cx="7640771" cy="1200329"/>
          </a:xfrm>
          <a:prstGeom prst="rect">
            <a:avLst/>
          </a:prstGeom>
          <a:noFill/>
        </p:spPr>
        <p:txBody>
          <a:bodyPr wrap="square" rtlCol="0">
            <a:spAutoFit/>
          </a:bodyPr>
          <a:lstStyle/>
          <a:p>
            <a:pPr marL="571500" indent="-571500">
              <a:buFont typeface="Arial" panose="020B0604020202020204" pitchFamily="34" charset="0"/>
              <a:buChar char="•"/>
            </a:pPr>
            <a:r>
              <a:rPr kumimoji="1" lang="ja-JP" altLang="en-US" sz="3600" dirty="0"/>
              <a:t>修復された</a:t>
            </a:r>
            <a:r>
              <a:rPr kumimoji="1" lang="ja-JP" altLang="en-US" sz="3600" b="1" dirty="0">
                <a:solidFill>
                  <a:schemeClr val="bg2">
                    <a:lumMod val="50000"/>
                  </a:schemeClr>
                </a:solidFill>
              </a:rPr>
              <a:t>井戸</a:t>
            </a:r>
            <a:endParaRPr kumimoji="1" lang="en-US" altLang="ja-JP" sz="3600" b="1" dirty="0">
              <a:solidFill>
                <a:schemeClr val="bg2">
                  <a:lumMod val="50000"/>
                </a:schemeClr>
              </a:solidFill>
            </a:endParaRPr>
          </a:p>
          <a:p>
            <a:pPr marL="571500" indent="-571500">
              <a:buFont typeface="Arial" panose="020B0604020202020204" pitchFamily="34" charset="0"/>
              <a:buChar char="•"/>
            </a:pPr>
            <a:r>
              <a:rPr kumimoji="1" lang="ja-JP" altLang="en-US" sz="3600" dirty="0"/>
              <a:t>安全な</a:t>
            </a:r>
            <a:r>
              <a:rPr kumimoji="1" lang="ja-JP" altLang="en-US" sz="3600" b="1" dirty="0">
                <a:solidFill>
                  <a:srgbClr val="0070C0"/>
                </a:solidFill>
              </a:rPr>
              <a:t>飲み水</a:t>
            </a:r>
            <a:r>
              <a:rPr kumimoji="1" lang="ja-JP" altLang="en-US" sz="3600" dirty="0"/>
              <a:t>の供給</a:t>
            </a:r>
          </a:p>
        </p:txBody>
      </p:sp>
      <p:sp>
        <p:nvSpPr>
          <p:cNvPr id="4" name="テキスト ボックス 3"/>
          <p:cNvSpPr txBox="1"/>
          <p:nvPr/>
        </p:nvSpPr>
        <p:spPr>
          <a:xfrm>
            <a:off x="350532" y="4449286"/>
            <a:ext cx="5991546" cy="1200329"/>
          </a:xfrm>
          <a:prstGeom prst="rect">
            <a:avLst/>
          </a:prstGeom>
          <a:noFill/>
        </p:spPr>
        <p:txBody>
          <a:bodyPr wrap="square" rtlCol="0">
            <a:spAutoFit/>
          </a:bodyPr>
          <a:lstStyle/>
          <a:p>
            <a:pPr marL="571500" indent="-571500">
              <a:buFont typeface="Arial" panose="020B0604020202020204" pitchFamily="34" charset="0"/>
              <a:buChar char="•"/>
            </a:pPr>
            <a:r>
              <a:rPr kumimoji="1" lang="ja-JP" altLang="en-US" sz="3600" dirty="0"/>
              <a:t>井戸の防壁に参加者の</a:t>
            </a:r>
            <a:endParaRPr kumimoji="1" lang="en-US" altLang="ja-JP" sz="3600" dirty="0"/>
          </a:p>
          <a:p>
            <a:r>
              <a:rPr lang="ja-JP" altLang="en-US" sz="3600" dirty="0"/>
              <a:t>　</a:t>
            </a:r>
            <a:r>
              <a:rPr kumimoji="1" lang="ja-JP" altLang="en-US" sz="3600" dirty="0"/>
              <a:t>名前をペイント</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5281" y="4535905"/>
            <a:ext cx="3831669" cy="2873752"/>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5281" y="1566400"/>
            <a:ext cx="3131939" cy="2350907"/>
          </a:xfrm>
          <a:prstGeom prst="rect">
            <a:avLst/>
          </a:prstGeom>
        </p:spPr>
      </p:pic>
      <p:sp>
        <p:nvSpPr>
          <p:cNvPr id="7" name="テキスト ボックス 6"/>
          <p:cNvSpPr txBox="1"/>
          <p:nvPr/>
        </p:nvSpPr>
        <p:spPr>
          <a:xfrm>
            <a:off x="2552131" y="5649615"/>
            <a:ext cx="4824663" cy="646331"/>
          </a:xfrm>
          <a:prstGeom prst="rect">
            <a:avLst/>
          </a:prstGeom>
          <a:noFill/>
        </p:spPr>
        <p:txBody>
          <a:bodyPr wrap="square" rtlCol="0">
            <a:spAutoFit/>
          </a:bodyPr>
          <a:lstStyle/>
          <a:p>
            <a:pPr algn="ctr"/>
            <a:r>
              <a:rPr lang="ja-JP" altLang="en-US" sz="3600" dirty="0">
                <a:solidFill>
                  <a:srgbClr val="C00000"/>
                </a:solidFill>
                <a:latin typeface="BIZ UDPゴシック" panose="020B0400000000000000" pitchFamily="50" charset="-128"/>
                <a:ea typeface="BIZ UDPゴシック" panose="020B0400000000000000" pitchFamily="50" charset="-128"/>
              </a:rPr>
              <a:t>授業の修了証書</a:t>
            </a:r>
            <a:r>
              <a:rPr lang="ja-JP" altLang="en-US" sz="3600" dirty="0">
                <a:latin typeface="BIZ UDPゴシック" panose="020B0400000000000000" pitchFamily="50" charset="-128"/>
                <a:ea typeface="BIZ UDPゴシック" panose="020B0400000000000000" pitchFamily="50" charset="-128"/>
              </a:rPr>
              <a:t>→</a:t>
            </a:r>
            <a:endParaRPr kumimoji="1" lang="ja-JP" altLang="en-US"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26096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05002" y="3794711"/>
            <a:ext cx="11237819" cy="1077218"/>
          </a:xfrm>
          <a:prstGeom prst="rect">
            <a:avLst/>
          </a:prstGeom>
          <a:noFill/>
        </p:spPr>
        <p:txBody>
          <a:bodyPr wrap="square" rtlCol="0">
            <a:spAutoFit/>
          </a:bodyPr>
          <a:lstStyle/>
          <a:p>
            <a:pPr marL="457200" indent="-457200">
              <a:buFont typeface="Arial" panose="020B0604020202020204" pitchFamily="34" charset="0"/>
              <a:buChar char="•"/>
            </a:pPr>
            <a:r>
              <a:rPr lang="ja-JP" altLang="en-US" sz="3200" dirty="0"/>
              <a:t>授業の後に、日本トーゴ友好協会が実施する支援活動に参加することで</a:t>
            </a:r>
            <a:r>
              <a:rPr lang="ja-JP" altLang="en-US" sz="3200" b="1" u="sng" dirty="0">
                <a:solidFill>
                  <a:srgbClr val="C00000"/>
                </a:solidFill>
              </a:rPr>
              <a:t>支援を継続</a:t>
            </a:r>
            <a:endParaRPr lang="en-US" altLang="ja-JP" sz="3200" b="1" u="sng" dirty="0">
              <a:solidFill>
                <a:srgbClr val="C00000"/>
              </a:solidFill>
            </a:endParaRPr>
          </a:p>
        </p:txBody>
      </p:sp>
      <p:sp>
        <p:nvSpPr>
          <p:cNvPr id="3" name="テキスト ボックス 2"/>
          <p:cNvSpPr txBox="1"/>
          <p:nvPr/>
        </p:nvSpPr>
        <p:spPr>
          <a:xfrm>
            <a:off x="1190803" y="63475"/>
            <a:ext cx="9799092" cy="830997"/>
          </a:xfrm>
          <a:prstGeom prst="rect">
            <a:avLst/>
          </a:prstGeom>
          <a:noFill/>
        </p:spPr>
        <p:txBody>
          <a:bodyPr wrap="square" rtlCol="0">
            <a:spAutoFit/>
          </a:bodyPr>
          <a:lstStyle/>
          <a:p>
            <a:pPr algn="ctr"/>
            <a:r>
              <a:rPr lang="ja-JP" altLang="en-US" sz="4800" b="1" dirty="0">
                <a:solidFill>
                  <a:schemeClr val="accent2"/>
                </a:solidFill>
              </a:rPr>
              <a:t>副次効果</a:t>
            </a:r>
            <a:endParaRPr kumimoji="1" lang="ja-JP" altLang="en-US" sz="4800" b="1" dirty="0">
              <a:solidFill>
                <a:schemeClr val="accent2"/>
              </a:solidFill>
            </a:endParaRPr>
          </a:p>
        </p:txBody>
      </p:sp>
      <p:sp>
        <p:nvSpPr>
          <p:cNvPr id="9" name="テキスト ボックス 8"/>
          <p:cNvSpPr txBox="1"/>
          <p:nvPr/>
        </p:nvSpPr>
        <p:spPr>
          <a:xfrm>
            <a:off x="505002" y="1066102"/>
            <a:ext cx="11831564" cy="1200329"/>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3600" dirty="0"/>
              <a:t>水汲みによる</a:t>
            </a:r>
            <a:r>
              <a:rPr kumimoji="1" lang="ja-JP" altLang="en-US" sz="3600" b="1" dirty="0">
                <a:solidFill>
                  <a:schemeClr val="accent6">
                    <a:lumMod val="75000"/>
                  </a:schemeClr>
                </a:solidFill>
              </a:rPr>
              <a:t>重労働</a:t>
            </a:r>
            <a:r>
              <a:rPr kumimoji="1" lang="ja-JP" altLang="en-US" sz="3600" dirty="0"/>
              <a:t>からの解放</a:t>
            </a:r>
            <a:endParaRPr kumimoji="1" lang="en-US" altLang="ja-JP" sz="3600" dirty="0"/>
          </a:p>
          <a:p>
            <a:r>
              <a:rPr lang="ja-JP" altLang="en-US" sz="3600" dirty="0"/>
              <a:t>　→子どもたちの</a:t>
            </a:r>
            <a:r>
              <a:rPr kumimoji="1" lang="ja-JP" altLang="en-US" sz="3600" b="1" dirty="0">
                <a:solidFill>
                  <a:srgbClr val="FF0000"/>
                </a:solidFill>
              </a:rPr>
              <a:t>教育機会</a:t>
            </a:r>
            <a:r>
              <a:rPr kumimoji="1" lang="ja-JP" altLang="en-US" sz="3600" dirty="0"/>
              <a:t>が増える</a:t>
            </a: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5781" t="5550" r="8094" b="6603"/>
          <a:stretch/>
        </p:blipFill>
        <p:spPr>
          <a:xfrm>
            <a:off x="8357122" y="1524170"/>
            <a:ext cx="3187582" cy="2032084"/>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722" y="4507431"/>
            <a:ext cx="3001554" cy="2251166"/>
          </a:xfrm>
          <a:prstGeom prst="rect">
            <a:avLst/>
          </a:prstGeom>
        </p:spPr>
      </p:pic>
    </p:spTree>
    <p:extLst>
      <p:ext uri="{BB962C8B-B14F-4D97-AF65-F5344CB8AC3E}">
        <p14:creationId xmlns:p14="http://schemas.microsoft.com/office/powerpoint/2010/main" val="1060234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37936" y="268693"/>
            <a:ext cx="8236424" cy="584775"/>
          </a:xfrm>
          <a:prstGeom prst="rect">
            <a:avLst/>
          </a:prstGeom>
          <a:solidFill>
            <a:schemeClr val="accent4"/>
          </a:solidFill>
        </p:spPr>
        <p:txBody>
          <a:bodyPr wrap="square" rtlCol="0">
            <a:spAutoFit/>
          </a:bodyPr>
          <a:lstStyle/>
          <a:p>
            <a:pPr algn="ctr"/>
            <a:r>
              <a:rPr kumimoji="1" lang="ja-JP" altLang="en-US" sz="3200" b="1" dirty="0">
                <a:solidFill>
                  <a:srgbClr val="FF0000"/>
                </a:solidFill>
              </a:rPr>
              <a:t>賞金</a:t>
            </a:r>
            <a:r>
              <a:rPr kumimoji="1" lang="ja-JP" altLang="en-US" sz="3200" dirty="0"/>
              <a:t>を獲得して</a:t>
            </a:r>
            <a:r>
              <a:rPr lang="ja-JP" altLang="en-US" sz="3200" u="sng" dirty="0"/>
              <a:t>アイデアに挑戦</a:t>
            </a:r>
            <a:endParaRPr kumimoji="1" lang="ja-JP" altLang="en-US" sz="3200" u="sng" dirty="0"/>
          </a:p>
        </p:txBody>
      </p:sp>
      <p:sp>
        <p:nvSpPr>
          <p:cNvPr id="4" name="テキスト ボックス 3"/>
          <p:cNvSpPr txBox="1"/>
          <p:nvPr/>
        </p:nvSpPr>
        <p:spPr>
          <a:xfrm>
            <a:off x="417084" y="2457438"/>
            <a:ext cx="11442866" cy="1800493"/>
          </a:xfrm>
          <a:prstGeom prst="rect">
            <a:avLst/>
          </a:prstGeom>
          <a:noFill/>
        </p:spPr>
        <p:txBody>
          <a:bodyPr wrap="square" rtlCol="0">
            <a:spAutoFit/>
          </a:bodyPr>
          <a:lstStyle/>
          <a:p>
            <a:pPr algn="ctr"/>
            <a:r>
              <a:rPr kumimoji="1" lang="ja-JP" altLang="en-US" sz="4000" dirty="0"/>
              <a:t>一年以内に</a:t>
            </a:r>
            <a:endParaRPr kumimoji="1" lang="en-US" altLang="ja-JP" sz="4000" dirty="0"/>
          </a:p>
          <a:p>
            <a:pPr algn="ctr"/>
            <a:r>
              <a:rPr kumimoji="1" lang="ja-JP" altLang="en-US" sz="4400" b="1" dirty="0"/>
              <a:t>井戸を </a:t>
            </a:r>
            <a:r>
              <a:rPr lang="en-US" altLang="ja-JP" sz="6000" b="1" u="sng" dirty="0"/>
              <a:t>3</a:t>
            </a:r>
            <a:r>
              <a:rPr lang="ja-JP" altLang="en-US" sz="4400" b="1" u="sng" dirty="0"/>
              <a:t>基分 </a:t>
            </a:r>
            <a:r>
              <a:rPr lang="ja-JP" altLang="en-US" sz="4400" b="1" dirty="0"/>
              <a:t>修理したい！（計 </a:t>
            </a:r>
            <a:r>
              <a:rPr lang="en-US" altLang="ja-JP" sz="6000" b="1" u="sng" dirty="0"/>
              <a:t>30</a:t>
            </a:r>
            <a:r>
              <a:rPr lang="ja-JP" altLang="en-US" sz="4400" b="1" u="sng" dirty="0"/>
              <a:t>万円</a:t>
            </a:r>
            <a:r>
              <a:rPr lang="ja-JP" altLang="en-US" sz="4400" b="1" dirty="0"/>
              <a:t>）</a:t>
            </a:r>
            <a:endParaRPr lang="en-US" altLang="ja-JP" sz="4400" b="1" dirty="0"/>
          </a:p>
          <a:p>
            <a:pPr algn="ctr"/>
            <a:endParaRPr lang="en-US" altLang="ja-JP" sz="1100" dirty="0"/>
          </a:p>
        </p:txBody>
      </p:sp>
      <p:sp>
        <p:nvSpPr>
          <p:cNvPr id="2" name="テキスト ボックス 1"/>
          <p:cNvSpPr txBox="1"/>
          <p:nvPr/>
        </p:nvSpPr>
        <p:spPr>
          <a:xfrm>
            <a:off x="417084" y="1518640"/>
            <a:ext cx="11478127" cy="523220"/>
          </a:xfrm>
          <a:prstGeom prst="rect">
            <a:avLst/>
          </a:prstGeom>
          <a:noFill/>
        </p:spPr>
        <p:txBody>
          <a:bodyPr wrap="square" rtlCol="0">
            <a:spAutoFit/>
          </a:bodyPr>
          <a:lstStyle/>
          <a:p>
            <a:pPr algn="ctr"/>
            <a:r>
              <a:rPr lang="ja-JP" altLang="en-US" sz="2400" dirty="0"/>
              <a:t>井戸一基につき修理費用</a:t>
            </a:r>
            <a:r>
              <a:rPr lang="en-US" altLang="ja-JP" sz="2400" dirty="0"/>
              <a:t>10</a:t>
            </a:r>
            <a:r>
              <a:rPr lang="ja-JP" altLang="en-US" sz="2400" dirty="0"/>
              <a:t>万円　→　</a:t>
            </a:r>
            <a:r>
              <a:rPr lang="en-US" altLang="ja-JP" sz="2800" u="sng" dirty="0"/>
              <a:t>400</a:t>
            </a:r>
            <a:r>
              <a:rPr lang="ja-JP" altLang="en-US" sz="2800" u="sng" dirty="0"/>
              <a:t>人</a:t>
            </a:r>
            <a:r>
              <a:rPr lang="ja-JP" altLang="en-US" sz="2400" dirty="0"/>
              <a:t>規模の村の</a:t>
            </a:r>
            <a:r>
              <a:rPr lang="ja-JP" altLang="en-US" sz="2400" b="1" dirty="0">
                <a:solidFill>
                  <a:srgbClr val="0070C0"/>
                </a:solidFill>
              </a:rPr>
              <a:t>水の供給</a:t>
            </a:r>
            <a:r>
              <a:rPr lang="ja-JP" altLang="en-US" sz="2400" dirty="0"/>
              <a:t>が可能</a:t>
            </a:r>
            <a:endParaRPr kumimoji="1" lang="en-US" altLang="ja-JP" sz="2400"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4860" y="4257931"/>
            <a:ext cx="3262574" cy="2446930"/>
          </a:xfrm>
          <a:prstGeom prst="rect">
            <a:avLst/>
          </a:prstGeom>
        </p:spPr>
      </p:pic>
    </p:spTree>
    <p:extLst>
      <p:ext uri="{BB962C8B-B14F-4D97-AF65-F5344CB8AC3E}">
        <p14:creationId xmlns:p14="http://schemas.microsoft.com/office/powerpoint/2010/main" val="2194228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1704" y="4024413"/>
            <a:ext cx="3486446" cy="1830384"/>
          </a:xfrm>
          <a:prstGeom prst="rect">
            <a:avLst/>
          </a:prstGeom>
        </p:spPr>
      </p:pic>
      <p:sp>
        <p:nvSpPr>
          <p:cNvPr id="9" name="テキスト ボックス 8"/>
          <p:cNvSpPr txBox="1"/>
          <p:nvPr/>
        </p:nvSpPr>
        <p:spPr>
          <a:xfrm>
            <a:off x="240009" y="5908892"/>
            <a:ext cx="7869836" cy="830997"/>
          </a:xfrm>
          <a:prstGeom prst="rect">
            <a:avLst/>
          </a:prstGeom>
          <a:noFill/>
        </p:spPr>
        <p:txBody>
          <a:bodyPr wrap="square" rtlCol="0">
            <a:spAutoFit/>
          </a:bodyPr>
          <a:lstStyle/>
          <a:p>
            <a:pPr algn="ctr"/>
            <a:r>
              <a:rPr lang="ja-JP" altLang="en-US" sz="2400" b="1" u="sng" dirty="0">
                <a:latin typeface="BIZ UDPゴシック" panose="020B0400000000000000" pitchFamily="50" charset="-128"/>
                <a:ea typeface="BIZ UDPゴシック" panose="020B0400000000000000" pitchFamily="50" charset="-128"/>
              </a:rPr>
              <a:t>教育プログラムと成果</a:t>
            </a:r>
            <a:r>
              <a:rPr kumimoji="1" lang="ja-JP" altLang="en-US" sz="2400" b="1" u="sng" dirty="0">
                <a:latin typeface="BIZ UDPゴシック" panose="020B0400000000000000" pitchFamily="50" charset="-128"/>
                <a:ea typeface="BIZ UDPゴシック" panose="020B0400000000000000" pitchFamily="50" charset="-128"/>
              </a:rPr>
              <a:t>を</a:t>
            </a:r>
            <a:endParaRPr kumimoji="1" lang="en-US" altLang="ja-JP" sz="2400" b="1" u="sng" dirty="0">
              <a:latin typeface="BIZ UDPゴシック" panose="020B0400000000000000" pitchFamily="50" charset="-128"/>
              <a:ea typeface="BIZ UDPゴシック" panose="020B0400000000000000" pitchFamily="50" charset="-128"/>
            </a:endParaRPr>
          </a:p>
          <a:p>
            <a:pPr algn="ctr"/>
            <a:r>
              <a:rPr lang="ja-JP" altLang="en-US" sz="2400" b="1" u="sng" dirty="0">
                <a:latin typeface="BIZ UDPゴシック" panose="020B0400000000000000" pitchFamily="50" charset="-128"/>
                <a:ea typeface="BIZ UDPゴシック" panose="020B0400000000000000" pitchFamily="50" charset="-128"/>
              </a:rPr>
              <a:t>ホストタウンの</a:t>
            </a:r>
            <a:r>
              <a:rPr kumimoji="1" lang="ja-JP" altLang="en-US" sz="2400" b="1" u="sng" dirty="0">
                <a:solidFill>
                  <a:schemeClr val="accent1">
                    <a:lumMod val="50000"/>
                  </a:schemeClr>
                </a:solidFill>
                <a:latin typeface="BIZ UDPゴシック" panose="020B0400000000000000" pitchFamily="50" charset="-128"/>
                <a:ea typeface="BIZ UDPゴシック" panose="020B0400000000000000" pitchFamily="50" charset="-128"/>
              </a:rPr>
              <a:t>レガシー（遺産）</a:t>
            </a:r>
            <a:r>
              <a:rPr kumimoji="1" lang="ja-JP" altLang="en-US" sz="2400" b="1" u="sng" dirty="0">
                <a:latin typeface="BIZ UDPゴシック" panose="020B0400000000000000" pitchFamily="50" charset="-128"/>
                <a:ea typeface="BIZ UDPゴシック" panose="020B0400000000000000" pitchFamily="50" charset="-128"/>
              </a:rPr>
              <a:t>として残していきたい！</a:t>
            </a:r>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4956" y="3970318"/>
            <a:ext cx="3847044" cy="2887682"/>
          </a:xfrm>
          <a:prstGeom prst="rect">
            <a:avLst/>
          </a:prstGeom>
        </p:spPr>
      </p:pic>
      <p:sp>
        <p:nvSpPr>
          <p:cNvPr id="2" name="テキスト ボックス 1"/>
          <p:cNvSpPr txBox="1"/>
          <p:nvPr/>
        </p:nvSpPr>
        <p:spPr>
          <a:xfrm>
            <a:off x="0" y="0"/>
            <a:ext cx="9023684" cy="3970318"/>
          </a:xfrm>
          <a:prstGeom prst="rect">
            <a:avLst/>
          </a:prstGeom>
          <a:solidFill>
            <a:schemeClr val="bg1"/>
          </a:solidFill>
          <a:ln w="15875">
            <a:solidFill>
              <a:schemeClr val="tx1"/>
            </a:solidFill>
          </a:ln>
        </p:spPr>
        <p:txBody>
          <a:bodyPr wrap="square" rtlCol="0">
            <a:spAutoFit/>
          </a:bodyPr>
          <a:lstStyle/>
          <a:p>
            <a:pPr algn="ctr"/>
            <a:endParaRPr lang="en-US" altLang="ja-JP" sz="2400" b="1" dirty="0">
              <a:ln w="25400">
                <a:noFill/>
              </a:ln>
            </a:endParaRPr>
          </a:p>
          <a:p>
            <a:pPr algn="ctr"/>
            <a:r>
              <a:rPr lang="ja-JP" altLang="en-US" sz="4800" b="1" dirty="0">
                <a:ln w="25400">
                  <a:noFill/>
                </a:ln>
              </a:rPr>
              <a:t>アフリカの人道支援を通じた</a:t>
            </a:r>
            <a:endParaRPr lang="en-US" altLang="ja-JP" sz="4800" b="1" dirty="0">
              <a:ln w="25400">
                <a:noFill/>
              </a:ln>
            </a:endParaRPr>
          </a:p>
          <a:p>
            <a:pPr algn="ctr"/>
            <a:r>
              <a:rPr lang="ja-JP" altLang="en-US" sz="4800" b="1" dirty="0">
                <a:ln w="25400">
                  <a:noFill/>
                </a:ln>
              </a:rPr>
              <a:t>グローバル教育</a:t>
            </a:r>
            <a:endParaRPr lang="en-US" altLang="ja-JP" sz="4800" b="1" dirty="0">
              <a:ln w="25400">
                <a:noFill/>
              </a:ln>
            </a:endParaRPr>
          </a:p>
          <a:p>
            <a:pPr algn="ctr"/>
            <a:r>
              <a:rPr lang="en-US" altLang="ja-JP" sz="3600" b="1" dirty="0">
                <a:ln w="25400">
                  <a:noFill/>
                </a:ln>
              </a:rPr>
              <a:t>-</a:t>
            </a:r>
            <a:r>
              <a:rPr lang="ja-JP" altLang="en-US" sz="3600" b="1" dirty="0">
                <a:ln w="25400">
                  <a:noFill/>
                </a:ln>
              </a:rPr>
              <a:t>トーゴ共和国の井戸修復プロジェクト</a:t>
            </a:r>
            <a:r>
              <a:rPr lang="en-US" altLang="ja-JP" sz="3600" b="1" dirty="0">
                <a:ln w="25400">
                  <a:noFill/>
                </a:ln>
              </a:rPr>
              <a:t>-</a:t>
            </a:r>
          </a:p>
          <a:p>
            <a:pPr algn="ctr"/>
            <a:endParaRPr lang="en-US" altLang="ja-JP" sz="3600" b="1" dirty="0">
              <a:ln w="25400">
                <a:noFill/>
              </a:ln>
              <a:solidFill>
                <a:schemeClr val="accent1"/>
              </a:solidFill>
            </a:endParaRPr>
          </a:p>
          <a:p>
            <a:pPr algn="ctr"/>
            <a:r>
              <a:rPr lang="ja-JP" altLang="en-US" sz="3600" b="1" dirty="0">
                <a:ln w="25400">
                  <a:noFill/>
                </a:ln>
              </a:rPr>
              <a:t>宮崎大学　金岡ゼミ</a:t>
            </a:r>
            <a:endParaRPr lang="en-US" altLang="ja-JP" sz="3600" b="1" dirty="0">
              <a:ln w="25400">
                <a:noFill/>
              </a:ln>
            </a:endParaRPr>
          </a:p>
          <a:p>
            <a:pPr algn="ctr"/>
            <a:endParaRPr lang="ja-JP" altLang="en-US" sz="2400" b="1" dirty="0">
              <a:ln w="25400">
                <a:noFill/>
              </a:ln>
            </a:endParaRP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7556" y="1590839"/>
            <a:ext cx="2020571" cy="1984000"/>
          </a:xfrm>
          <a:prstGeom prst="rect">
            <a:avLst/>
          </a:prstGeom>
        </p:spPr>
      </p:pic>
    </p:spTree>
    <p:extLst>
      <p:ext uri="{BB962C8B-B14F-4D97-AF65-F5344CB8AC3E}">
        <p14:creationId xmlns:p14="http://schemas.microsoft.com/office/powerpoint/2010/main" val="965529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楕円 3"/>
          <p:cNvSpPr/>
          <p:nvPr/>
        </p:nvSpPr>
        <p:spPr>
          <a:xfrm>
            <a:off x="4142096" y="281064"/>
            <a:ext cx="4076369" cy="1453182"/>
          </a:xfrm>
          <a:prstGeom prst="ellipse">
            <a:avLst/>
          </a:prstGeom>
          <a:solidFill>
            <a:schemeClr val="bg1"/>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アイデアの概要</a:t>
            </a:r>
          </a:p>
        </p:txBody>
      </p:sp>
      <p:sp>
        <p:nvSpPr>
          <p:cNvPr id="5" name="テキスト ボックス 4"/>
          <p:cNvSpPr txBox="1"/>
          <p:nvPr/>
        </p:nvSpPr>
        <p:spPr>
          <a:xfrm>
            <a:off x="1359208" y="2213810"/>
            <a:ext cx="9493633" cy="1569660"/>
          </a:xfrm>
          <a:prstGeom prst="rect">
            <a:avLst/>
          </a:prstGeom>
          <a:noFill/>
        </p:spPr>
        <p:txBody>
          <a:bodyPr wrap="square" rtlCol="0">
            <a:spAutoFit/>
          </a:bodyPr>
          <a:lstStyle/>
          <a:p>
            <a:pPr algn="ctr"/>
            <a:r>
              <a:rPr lang="ja-JP" altLang="en-US" sz="4800" dirty="0"/>
              <a:t>ゼミで実施してきた</a:t>
            </a:r>
            <a:r>
              <a:rPr lang="ja-JP" altLang="en-US" sz="4800" b="1" dirty="0">
                <a:solidFill>
                  <a:schemeClr val="accent2"/>
                </a:solidFill>
              </a:rPr>
              <a:t>アフリカ</a:t>
            </a:r>
            <a:r>
              <a:rPr lang="ja-JP" altLang="en-US" sz="4800" dirty="0"/>
              <a:t>への</a:t>
            </a:r>
            <a:endParaRPr lang="en-US" altLang="ja-JP" sz="4800" dirty="0"/>
          </a:p>
          <a:p>
            <a:pPr algn="ctr"/>
            <a:r>
              <a:rPr lang="ja-JP" altLang="en-US" sz="4800" dirty="0"/>
              <a:t>支援活動を授業にする！</a:t>
            </a:r>
            <a:endParaRPr lang="en-US" altLang="ja-JP" sz="4800" dirty="0"/>
          </a:p>
        </p:txBody>
      </p:sp>
      <p:sp>
        <p:nvSpPr>
          <p:cNvPr id="6" name="テキスト ボックス 5"/>
          <p:cNvSpPr txBox="1"/>
          <p:nvPr/>
        </p:nvSpPr>
        <p:spPr>
          <a:xfrm>
            <a:off x="3263182" y="5291908"/>
            <a:ext cx="5685683" cy="954107"/>
          </a:xfrm>
          <a:prstGeom prst="rect">
            <a:avLst/>
          </a:prstGeom>
          <a:noFill/>
        </p:spPr>
        <p:txBody>
          <a:bodyPr wrap="square" rtlCol="0">
            <a:spAutoFit/>
          </a:bodyPr>
          <a:lstStyle/>
          <a:p>
            <a:r>
              <a:rPr lang="ja-JP" altLang="en-US" sz="2800" dirty="0"/>
              <a:t>トーゴ共和国の</a:t>
            </a:r>
            <a:r>
              <a:rPr lang="ja-JP" altLang="en-US" sz="2800" b="1" dirty="0">
                <a:solidFill>
                  <a:srgbClr val="00B050"/>
                </a:solidFill>
              </a:rPr>
              <a:t>農村部</a:t>
            </a:r>
            <a:r>
              <a:rPr lang="ja-JP" altLang="en-US" sz="2800" dirty="0"/>
              <a:t>への</a:t>
            </a:r>
            <a:endParaRPr lang="en-US" altLang="ja-JP" sz="2800" dirty="0"/>
          </a:p>
          <a:p>
            <a:r>
              <a:rPr lang="ja-JP" altLang="en-US" sz="2800" dirty="0"/>
              <a:t>安全な</a:t>
            </a:r>
            <a:r>
              <a:rPr lang="ja-JP" altLang="en-US" sz="2800" b="1" dirty="0">
                <a:solidFill>
                  <a:srgbClr val="0070C0"/>
                </a:solidFill>
              </a:rPr>
              <a:t>飲み水</a:t>
            </a:r>
            <a:r>
              <a:rPr lang="ja-JP" altLang="en-US" sz="2800" dirty="0"/>
              <a:t>の供給→</a:t>
            </a:r>
            <a:endParaRPr lang="en-US" altLang="ja-JP" sz="2800"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1708" y="4742598"/>
            <a:ext cx="3339152" cy="2504364"/>
          </a:xfrm>
          <a:prstGeom prst="rect">
            <a:avLst/>
          </a:prstGeom>
        </p:spPr>
      </p:pic>
    </p:spTree>
    <p:extLst>
      <p:ext uri="{BB962C8B-B14F-4D97-AF65-F5344CB8AC3E}">
        <p14:creationId xmlns:p14="http://schemas.microsoft.com/office/powerpoint/2010/main" val="428107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0946" y="830434"/>
            <a:ext cx="3748099" cy="3889609"/>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7176" y="966797"/>
            <a:ext cx="3094560" cy="1912758"/>
          </a:xfrm>
          <a:prstGeom prst="rect">
            <a:avLst/>
          </a:prstGeom>
        </p:spPr>
      </p:pic>
      <p:sp>
        <p:nvSpPr>
          <p:cNvPr id="11" name="テキスト ボックス 10"/>
          <p:cNvSpPr txBox="1"/>
          <p:nvPr/>
        </p:nvSpPr>
        <p:spPr>
          <a:xfrm>
            <a:off x="4427596" y="191068"/>
            <a:ext cx="3225421" cy="584775"/>
          </a:xfrm>
          <a:prstGeom prst="rect">
            <a:avLst/>
          </a:prstGeom>
          <a:noFill/>
        </p:spPr>
        <p:txBody>
          <a:bodyPr wrap="square" rtlCol="0">
            <a:spAutoFit/>
          </a:bodyPr>
          <a:lstStyle/>
          <a:p>
            <a:r>
              <a:rPr kumimoji="1" lang="ja-JP" altLang="en-US" sz="3200" b="1" dirty="0"/>
              <a:t>トーゴ共和国</a:t>
            </a:r>
          </a:p>
        </p:txBody>
      </p:sp>
      <p:sp>
        <p:nvSpPr>
          <p:cNvPr id="12" name="楕円 11"/>
          <p:cNvSpPr/>
          <p:nvPr/>
        </p:nvSpPr>
        <p:spPr>
          <a:xfrm>
            <a:off x="8830102" y="2031435"/>
            <a:ext cx="709683" cy="7438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3767" y="4235924"/>
            <a:ext cx="3041176" cy="22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497" y="3446058"/>
            <a:ext cx="2303061" cy="3070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図 12" descr="「sites touristiques togo」の画像検索結果">
            <a:hlinkClick r:id="rId6" tgtFrame="&quot;_blank&quot;"/>
          </p:cNvPr>
          <p:cNvPicPr/>
          <p:nvPr/>
        </p:nvPicPr>
        <p:blipFill rotWithShape="1">
          <a:blip r:embed="rId7">
            <a:extLst>
              <a:ext uri="{28A0092B-C50C-407E-A947-70E740481C1C}">
                <a14:useLocalDpi xmlns:a14="http://schemas.microsoft.com/office/drawing/2010/main" val="0"/>
              </a:ext>
            </a:extLst>
          </a:blip>
          <a:srcRect t="14736" b="14574"/>
          <a:stretch/>
        </p:blipFill>
        <p:spPr bwMode="auto">
          <a:xfrm>
            <a:off x="2851289" y="3971376"/>
            <a:ext cx="3033167" cy="2545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6282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25586" r="27129" b="395"/>
          <a:stretch/>
        </p:blipFill>
        <p:spPr>
          <a:xfrm>
            <a:off x="5120364" y="3741092"/>
            <a:ext cx="2464906" cy="2920636"/>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824" y="3894651"/>
            <a:ext cx="3156088" cy="1951186"/>
          </a:xfrm>
          <a:prstGeom prst="rect">
            <a:avLst/>
          </a:prstGeom>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6543" y="0"/>
            <a:ext cx="3425457" cy="2283638"/>
          </a:xfrm>
          <a:prstGeom prst="rect">
            <a:avLst/>
          </a:prstGeom>
        </p:spPr>
      </p:pic>
      <p:pic>
        <p:nvPicPr>
          <p:cNvPr id="17" name="図 16"/>
          <p:cNvPicPr>
            <a:picLocks noChangeAspect="1"/>
          </p:cNvPicPr>
          <p:nvPr/>
        </p:nvPicPr>
        <p:blipFill rotWithShape="1">
          <a:blip r:embed="rId6" cstate="print">
            <a:extLst>
              <a:ext uri="{28A0092B-C50C-407E-A947-70E740481C1C}">
                <a14:useLocalDpi xmlns:a14="http://schemas.microsoft.com/office/drawing/2010/main" val="0"/>
              </a:ext>
            </a:extLst>
          </a:blip>
          <a:srcRect l="-114" t="1631"/>
          <a:stretch/>
        </p:blipFill>
        <p:spPr>
          <a:xfrm>
            <a:off x="8707754" y="2283638"/>
            <a:ext cx="3484246" cy="2282354"/>
          </a:xfrm>
          <a:prstGeom prst="rect">
            <a:avLst/>
          </a:prstGeom>
        </p:spPr>
      </p:pic>
      <p:sp>
        <p:nvSpPr>
          <p:cNvPr id="19" name="乗算 18"/>
          <p:cNvSpPr/>
          <p:nvPr/>
        </p:nvSpPr>
        <p:spPr>
          <a:xfrm>
            <a:off x="3908912" y="4146290"/>
            <a:ext cx="1500554" cy="1230923"/>
          </a:xfrm>
          <a:prstGeom prst="mathMultiply">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81BD65B9-FB50-5443-8AD4-CA38BAF9A0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061" y="1001734"/>
            <a:ext cx="4591148" cy="2127232"/>
          </a:xfrm>
          <a:prstGeom prst="rect">
            <a:avLst/>
          </a:prstGeom>
        </p:spPr>
      </p:pic>
      <p:sp>
        <p:nvSpPr>
          <p:cNvPr id="4" name="テキスト ボックス 3"/>
          <p:cNvSpPr txBox="1"/>
          <p:nvPr/>
        </p:nvSpPr>
        <p:spPr>
          <a:xfrm>
            <a:off x="6748602" y="6336401"/>
            <a:ext cx="2683657" cy="400110"/>
          </a:xfrm>
          <a:prstGeom prst="rect">
            <a:avLst/>
          </a:prstGeom>
          <a:noFill/>
        </p:spPr>
        <p:txBody>
          <a:bodyPr wrap="square" rtlCol="0">
            <a:spAutoFit/>
          </a:bodyPr>
          <a:lstStyle/>
          <a:p>
            <a:r>
              <a:rPr kumimoji="1" lang="ja-JP" altLang="en-US" sz="2000" b="1" dirty="0">
                <a:solidFill>
                  <a:schemeClr val="accent2"/>
                </a:solidFill>
              </a:rPr>
              <a:t>宮崎県日向市</a:t>
            </a:r>
          </a:p>
        </p:txBody>
      </p:sp>
      <p:sp>
        <p:nvSpPr>
          <p:cNvPr id="5" name="テキスト ボックス 4"/>
          <p:cNvSpPr txBox="1"/>
          <p:nvPr/>
        </p:nvSpPr>
        <p:spPr>
          <a:xfrm>
            <a:off x="887104" y="109182"/>
            <a:ext cx="6933063" cy="954107"/>
          </a:xfrm>
          <a:prstGeom prst="rect">
            <a:avLst/>
          </a:prstGeom>
          <a:noFill/>
        </p:spPr>
        <p:txBody>
          <a:bodyPr wrap="square" rtlCol="0">
            <a:spAutoFit/>
          </a:bodyPr>
          <a:lstStyle/>
          <a:p>
            <a:pPr algn="ctr"/>
            <a:r>
              <a:rPr kumimoji="1" lang="ja-JP" altLang="en-US" sz="2400" b="1" dirty="0"/>
              <a:t>東京オリンピック・パラリンピック競技大会</a:t>
            </a:r>
            <a:endParaRPr kumimoji="1" lang="en-US" altLang="ja-JP" sz="2400" b="1" dirty="0"/>
          </a:p>
          <a:p>
            <a:pPr algn="ctr"/>
            <a:endParaRPr kumimoji="1" lang="en-US" altLang="ja-JP" sz="400" b="1" dirty="0"/>
          </a:p>
          <a:p>
            <a:pPr algn="ctr"/>
            <a:r>
              <a:rPr kumimoji="1" lang="ja-JP" altLang="en-US" sz="2800" b="1" dirty="0">
                <a:ln w="3175">
                  <a:solidFill>
                    <a:schemeClr val="tx1"/>
                  </a:solidFill>
                </a:ln>
                <a:solidFill>
                  <a:schemeClr val="accent4"/>
                </a:solidFill>
              </a:rPr>
              <a:t>ホストタウン</a:t>
            </a:r>
            <a:r>
              <a:rPr kumimoji="1" lang="ja-JP" altLang="en-US" sz="2400" b="1" dirty="0"/>
              <a:t>による事前交流が始まる</a:t>
            </a:r>
          </a:p>
        </p:txBody>
      </p:sp>
      <p:sp>
        <p:nvSpPr>
          <p:cNvPr id="2" name="テキスト ボックス 1"/>
          <p:cNvSpPr txBox="1"/>
          <p:nvPr/>
        </p:nvSpPr>
        <p:spPr>
          <a:xfrm>
            <a:off x="2412241" y="2955431"/>
            <a:ext cx="3882788" cy="276999"/>
          </a:xfrm>
          <a:prstGeom prst="rect">
            <a:avLst/>
          </a:prstGeom>
          <a:noFill/>
        </p:spPr>
        <p:txBody>
          <a:bodyPr wrap="square" rtlCol="0">
            <a:spAutoFit/>
          </a:bodyPr>
          <a:lstStyle/>
          <a:p>
            <a:pPr algn="ctr"/>
            <a:r>
              <a:rPr kumimoji="1" lang="en-US" altLang="ja-JP" sz="1200" dirty="0">
                <a:solidFill>
                  <a:schemeClr val="accent1">
                    <a:lumMod val="75000"/>
                  </a:schemeClr>
                </a:solidFill>
              </a:rPr>
              <a:t>(</a:t>
            </a:r>
            <a:r>
              <a:rPr kumimoji="1" lang="ja-JP" altLang="en-US" sz="1200" dirty="0">
                <a:solidFill>
                  <a:schemeClr val="accent1">
                    <a:lumMod val="75000"/>
                  </a:schemeClr>
                </a:solidFill>
              </a:rPr>
              <a:t>東京</a:t>
            </a:r>
            <a:r>
              <a:rPr kumimoji="1" lang="en-US" altLang="ja-JP" sz="1200" dirty="0">
                <a:solidFill>
                  <a:schemeClr val="accent1">
                    <a:lumMod val="75000"/>
                  </a:schemeClr>
                </a:solidFill>
              </a:rPr>
              <a:t>2020</a:t>
            </a:r>
            <a:r>
              <a:rPr lang="ja-JP" altLang="en-US" sz="1200" dirty="0">
                <a:solidFill>
                  <a:schemeClr val="accent1">
                    <a:lumMod val="75000"/>
                  </a:schemeClr>
                </a:solidFill>
              </a:rPr>
              <a:t>参画プログラム </a:t>
            </a:r>
            <a:r>
              <a:rPr kumimoji="1" lang="ja-JP" altLang="en-US" sz="1200" dirty="0">
                <a:solidFill>
                  <a:schemeClr val="accent1">
                    <a:lumMod val="75000"/>
                  </a:schemeClr>
                </a:solidFill>
              </a:rPr>
              <a:t>ホストタウン用マーク</a:t>
            </a:r>
            <a:r>
              <a:rPr kumimoji="1" lang="en-US" altLang="ja-JP" sz="1200" dirty="0">
                <a:solidFill>
                  <a:schemeClr val="accent1">
                    <a:lumMod val="75000"/>
                  </a:schemeClr>
                </a:solidFill>
              </a:rPr>
              <a:t>)</a:t>
            </a:r>
            <a:endParaRPr kumimoji="1" lang="ja-JP" altLang="en-US" sz="1200" dirty="0">
              <a:solidFill>
                <a:schemeClr val="accent1">
                  <a:lumMod val="75000"/>
                </a:schemeClr>
              </a:solidFill>
            </a:endParaRPr>
          </a:p>
        </p:txBody>
      </p:sp>
      <p:pic>
        <p:nvPicPr>
          <p:cNvPr id="6" name="図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7754" y="4565992"/>
            <a:ext cx="3484246" cy="2322263"/>
          </a:xfrm>
          <a:prstGeom prst="rect">
            <a:avLst/>
          </a:prstGeom>
        </p:spPr>
      </p:pic>
    </p:spTree>
    <p:extLst>
      <p:ext uri="{BB962C8B-B14F-4D97-AF65-F5344CB8AC3E}">
        <p14:creationId xmlns:p14="http://schemas.microsoft.com/office/powerpoint/2010/main" val="887258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t="5833" r="868" b="6388"/>
          <a:stretch/>
        </p:blipFill>
        <p:spPr>
          <a:xfrm>
            <a:off x="-171451" y="-114300"/>
            <a:ext cx="12598681" cy="6972300"/>
          </a:xfrm>
          <a:prstGeom prst="rect">
            <a:avLst/>
          </a:prstGeom>
        </p:spPr>
      </p:pic>
      <p:sp>
        <p:nvSpPr>
          <p:cNvPr id="11" name="テキスト ボックス 10"/>
          <p:cNvSpPr txBox="1"/>
          <p:nvPr/>
        </p:nvSpPr>
        <p:spPr>
          <a:xfrm>
            <a:off x="521173" y="2663673"/>
            <a:ext cx="11550511" cy="830997"/>
          </a:xfrm>
          <a:prstGeom prst="rect">
            <a:avLst/>
          </a:prstGeom>
          <a:noFill/>
        </p:spPr>
        <p:txBody>
          <a:bodyPr wrap="square" rtlCol="0">
            <a:spAutoFit/>
          </a:bodyPr>
          <a:lstStyle/>
          <a:p>
            <a:r>
              <a:rPr kumimoji="1" lang="ja-JP" altLang="en-US" sz="3600" b="1" dirty="0">
                <a:ln>
                  <a:solidFill>
                    <a:schemeClr val="tx1"/>
                  </a:solidFill>
                </a:ln>
                <a:solidFill>
                  <a:schemeClr val="bg1"/>
                </a:solidFill>
              </a:rPr>
              <a:t>農村部では</a:t>
            </a:r>
            <a:r>
              <a:rPr kumimoji="1" lang="ja-JP" altLang="en-US" sz="4800" b="1" dirty="0">
                <a:ln>
                  <a:solidFill>
                    <a:schemeClr val="tx1"/>
                  </a:solidFill>
                </a:ln>
                <a:solidFill>
                  <a:srgbClr val="FF0000"/>
                </a:solidFill>
              </a:rPr>
              <a:t>約</a:t>
            </a:r>
            <a:r>
              <a:rPr kumimoji="1" lang="en-US" altLang="ja-JP" sz="4800" b="1" dirty="0">
                <a:ln>
                  <a:solidFill>
                    <a:schemeClr val="tx1"/>
                  </a:solidFill>
                </a:ln>
                <a:solidFill>
                  <a:srgbClr val="FF0000"/>
                </a:solidFill>
              </a:rPr>
              <a:t>4</a:t>
            </a:r>
            <a:r>
              <a:rPr lang="en-US" altLang="ja-JP" sz="4800" b="1" dirty="0">
                <a:ln>
                  <a:solidFill>
                    <a:schemeClr val="tx1"/>
                  </a:solidFill>
                </a:ln>
                <a:solidFill>
                  <a:srgbClr val="FF0000"/>
                </a:solidFill>
              </a:rPr>
              <a:t>5</a:t>
            </a:r>
            <a:r>
              <a:rPr kumimoji="1" lang="ja-JP" altLang="en-US" sz="4800" b="1" dirty="0">
                <a:ln>
                  <a:solidFill>
                    <a:schemeClr val="tx1"/>
                  </a:solidFill>
                </a:ln>
                <a:solidFill>
                  <a:srgbClr val="FF0000"/>
                </a:solidFill>
              </a:rPr>
              <a:t>％</a:t>
            </a:r>
            <a:r>
              <a:rPr kumimoji="1" lang="ja-JP" altLang="en-US" sz="3600" b="1" dirty="0">
                <a:ln>
                  <a:solidFill>
                    <a:schemeClr val="tx1"/>
                  </a:solidFill>
                </a:ln>
                <a:solidFill>
                  <a:schemeClr val="bg1"/>
                </a:solidFill>
              </a:rPr>
              <a:t>の人々が安全な水を飲めていない</a:t>
            </a:r>
          </a:p>
        </p:txBody>
      </p:sp>
    </p:spTree>
    <p:extLst>
      <p:ext uri="{BB962C8B-B14F-4D97-AF65-F5344CB8AC3E}">
        <p14:creationId xmlns:p14="http://schemas.microsoft.com/office/powerpoint/2010/main" val="3674777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814540" y="5210593"/>
            <a:ext cx="8982414" cy="14481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654720" y="119476"/>
            <a:ext cx="7302053" cy="584775"/>
          </a:xfrm>
          <a:prstGeom prst="rect">
            <a:avLst/>
          </a:prstGeom>
          <a:solidFill>
            <a:srgbClr val="FFC000"/>
          </a:solidFill>
        </p:spPr>
        <p:txBody>
          <a:bodyPr wrap="square" rtlCol="0">
            <a:spAutoFit/>
          </a:bodyPr>
          <a:lstStyle/>
          <a:p>
            <a:pPr algn="ctr"/>
            <a:r>
              <a:rPr lang="ja-JP" altLang="en-US" sz="3200" dirty="0"/>
              <a:t>ホストタウン相手国を</a:t>
            </a:r>
            <a:r>
              <a:rPr lang="ja-JP" altLang="en-US" sz="3200" b="1" dirty="0">
                <a:solidFill>
                  <a:srgbClr val="FF0000"/>
                </a:solidFill>
              </a:rPr>
              <a:t>応援</a:t>
            </a:r>
            <a:r>
              <a:rPr lang="ja-JP" altLang="en-US" sz="3200" dirty="0"/>
              <a:t>するため</a:t>
            </a:r>
            <a:endParaRPr lang="en-US" altLang="ja-JP" sz="3200" dirty="0"/>
          </a:p>
        </p:txBody>
      </p:sp>
      <p:sp>
        <p:nvSpPr>
          <p:cNvPr id="7" name="角丸四角形 6"/>
          <p:cNvSpPr/>
          <p:nvPr/>
        </p:nvSpPr>
        <p:spPr>
          <a:xfrm>
            <a:off x="1098947" y="4912762"/>
            <a:ext cx="1714591" cy="808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t>連携</a:t>
            </a:r>
          </a:p>
        </p:txBody>
      </p:sp>
      <p:pic>
        <p:nvPicPr>
          <p:cNvPr id="4" name="井戸から水が出るシーン　5秒">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13898" y="933067"/>
            <a:ext cx="6655302" cy="3743607"/>
          </a:xfrm>
          <a:prstGeom prst="rect">
            <a:avLst/>
          </a:prstGeom>
        </p:spPr>
      </p:pic>
      <p:sp>
        <p:nvSpPr>
          <p:cNvPr id="8" name="テキスト ボックス 7"/>
          <p:cNvSpPr txBox="1"/>
          <p:nvPr/>
        </p:nvSpPr>
        <p:spPr>
          <a:xfrm>
            <a:off x="3287885" y="5409885"/>
            <a:ext cx="6805684" cy="1200329"/>
          </a:xfrm>
          <a:prstGeom prst="rect">
            <a:avLst/>
          </a:prstGeom>
          <a:noFill/>
        </p:spPr>
        <p:txBody>
          <a:bodyPr wrap="square" rtlCol="0">
            <a:spAutoFit/>
          </a:bodyPr>
          <a:lstStyle/>
          <a:p>
            <a:pPr marL="285750" indent="-285750">
              <a:buFont typeface="Arial" panose="020B0604020202020204" pitchFamily="34" charset="0"/>
              <a:buChar char="•"/>
            </a:pPr>
            <a:r>
              <a:rPr lang="ja-JP" altLang="en-US" sz="2400" dirty="0"/>
              <a:t>一般社団法人日本トーゴ友好協会</a:t>
            </a:r>
            <a:endParaRPr lang="en-US" altLang="ja-JP" sz="2400" dirty="0"/>
          </a:p>
          <a:p>
            <a:pPr marL="285750" indent="-285750">
              <a:buFont typeface="Arial" panose="020B0604020202020204" pitchFamily="34" charset="0"/>
              <a:buChar char="•"/>
            </a:pPr>
            <a:r>
              <a:rPr kumimoji="1" lang="ja-JP" altLang="en-US" sz="2400" dirty="0"/>
              <a:t>駐日トーゴ共和国大使館</a:t>
            </a:r>
            <a:endParaRPr kumimoji="1" lang="en-US" altLang="ja-JP" sz="2400" dirty="0"/>
          </a:p>
          <a:p>
            <a:pPr marL="285750" indent="-285750">
              <a:buFont typeface="Arial" panose="020B0604020202020204" pitchFamily="34" charset="0"/>
              <a:buChar char="•"/>
            </a:pPr>
            <a:r>
              <a:rPr lang="ja-JP" altLang="en-US" sz="2400" dirty="0"/>
              <a:t>（現地の実働組織）</a:t>
            </a:r>
            <a:r>
              <a:rPr lang="en-US" altLang="ja-JP" sz="2400" dirty="0"/>
              <a:t>NPO</a:t>
            </a:r>
            <a:r>
              <a:rPr lang="ja-JP" altLang="en-US" sz="2400" dirty="0"/>
              <a:t>法人</a:t>
            </a:r>
            <a:r>
              <a:rPr lang="en-US" altLang="ja-JP" sz="2400" dirty="0"/>
              <a:t>SDD-TOGO</a:t>
            </a:r>
            <a:endParaRPr kumimoji="1" lang="ja-JP" altLang="en-US" sz="2400" dirty="0"/>
          </a:p>
        </p:txBody>
      </p:sp>
      <p:sp>
        <p:nvSpPr>
          <p:cNvPr id="10" name="角丸四角形吹き出し 9"/>
          <p:cNvSpPr/>
          <p:nvPr/>
        </p:nvSpPr>
        <p:spPr>
          <a:xfrm>
            <a:off x="349131" y="2833383"/>
            <a:ext cx="3962401" cy="1610819"/>
          </a:xfrm>
          <a:prstGeom prst="wedgeRoundRectCallout">
            <a:avLst>
              <a:gd name="adj1" fmla="val 73140"/>
              <a:gd name="adj2" fmla="val -29981"/>
              <a:gd name="adj3" fmla="val 16667"/>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34698" y="3038629"/>
            <a:ext cx="3819363" cy="1200329"/>
          </a:xfrm>
          <a:prstGeom prst="rect">
            <a:avLst/>
          </a:prstGeom>
          <a:noFill/>
        </p:spPr>
        <p:txBody>
          <a:bodyPr wrap="square" rtlCol="0">
            <a:spAutoFit/>
          </a:bodyPr>
          <a:lstStyle/>
          <a:p>
            <a:r>
              <a:rPr kumimoji="1" lang="en-US" altLang="ja-JP" sz="4000" b="1" u="sng" dirty="0"/>
              <a:t>460</a:t>
            </a:r>
            <a:r>
              <a:rPr kumimoji="1" lang="ja-JP" altLang="en-US" sz="4000" b="1" u="sng" dirty="0"/>
              <a:t>人</a:t>
            </a:r>
            <a:r>
              <a:rPr kumimoji="1" lang="ja-JP" altLang="en-US" sz="3200" b="1" dirty="0"/>
              <a:t>の村の</a:t>
            </a:r>
            <a:endParaRPr kumimoji="1" lang="en-US" altLang="ja-JP" sz="3200" b="1" dirty="0"/>
          </a:p>
          <a:p>
            <a:r>
              <a:rPr lang="ja-JP" altLang="en-US" sz="3200" b="1" dirty="0"/>
              <a:t>壊れた井戸</a:t>
            </a:r>
            <a:endParaRPr kumimoji="1" lang="en-US" altLang="ja-JP" sz="3200" b="1" dirty="0"/>
          </a:p>
        </p:txBody>
      </p:sp>
      <p:sp>
        <p:nvSpPr>
          <p:cNvPr id="3" name="テキスト ボックス 2"/>
          <p:cNvSpPr txBox="1"/>
          <p:nvPr/>
        </p:nvSpPr>
        <p:spPr>
          <a:xfrm>
            <a:off x="121396" y="983987"/>
            <a:ext cx="4654061" cy="1569660"/>
          </a:xfrm>
          <a:prstGeom prst="rect">
            <a:avLst/>
          </a:prstGeom>
          <a:noFill/>
        </p:spPr>
        <p:txBody>
          <a:bodyPr wrap="square" rtlCol="0">
            <a:spAutoFit/>
          </a:bodyPr>
          <a:lstStyle/>
          <a:p>
            <a:r>
              <a:rPr kumimoji="1" lang="ja-JP" altLang="en-US" sz="4800" b="1" dirty="0"/>
              <a:t>ゼミで</a:t>
            </a:r>
            <a:endParaRPr kumimoji="1" lang="en-US" altLang="ja-JP" sz="4800" b="1" dirty="0"/>
          </a:p>
          <a:p>
            <a:r>
              <a:rPr kumimoji="1" lang="ja-JP" altLang="en-US" sz="4800" b="1" dirty="0">
                <a:solidFill>
                  <a:schemeClr val="tx2"/>
                </a:solidFill>
              </a:rPr>
              <a:t>井戸修復</a:t>
            </a:r>
            <a:r>
              <a:rPr kumimoji="1" lang="ja-JP" altLang="en-US" sz="4800" b="1" dirty="0"/>
              <a:t>を実践</a:t>
            </a:r>
          </a:p>
        </p:txBody>
      </p:sp>
    </p:spTree>
    <p:extLst>
      <p:ext uri="{BB962C8B-B14F-4D97-AF65-F5344CB8AC3E}">
        <p14:creationId xmlns:p14="http://schemas.microsoft.com/office/powerpoint/2010/main" val="831958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36667" y="2241896"/>
            <a:ext cx="10106167" cy="523220"/>
          </a:xfrm>
          <a:prstGeom prst="rect">
            <a:avLst/>
          </a:prstGeom>
          <a:noFill/>
        </p:spPr>
        <p:txBody>
          <a:bodyPr wrap="square" rtlCol="0">
            <a:spAutoFit/>
          </a:bodyPr>
          <a:lstStyle/>
          <a:p>
            <a:pPr marL="457200" indent="-457200">
              <a:buFont typeface="Arial" panose="020B0604020202020204" pitchFamily="34" charset="0"/>
              <a:buChar char="•"/>
            </a:pPr>
            <a:r>
              <a:rPr lang="ja-JP" altLang="en-US" sz="2800" dirty="0"/>
              <a:t>他にも井戸が壊れている村があるため、</a:t>
            </a:r>
            <a:r>
              <a:rPr lang="ja-JP" altLang="en-US" sz="2800" b="1" u="sng" dirty="0">
                <a:solidFill>
                  <a:srgbClr val="FF0000"/>
                </a:solidFill>
              </a:rPr>
              <a:t>支援の継続</a:t>
            </a:r>
            <a:r>
              <a:rPr lang="ja-JP" altLang="en-US" sz="2800" dirty="0"/>
              <a:t>が必要</a:t>
            </a:r>
            <a:endParaRPr kumimoji="1" lang="ja-JP" altLang="en-US" sz="2800" dirty="0"/>
          </a:p>
        </p:txBody>
      </p:sp>
      <p:sp>
        <p:nvSpPr>
          <p:cNvPr id="4" name="テキスト ボックス 3"/>
          <p:cNvSpPr txBox="1"/>
          <p:nvPr/>
        </p:nvSpPr>
        <p:spPr>
          <a:xfrm>
            <a:off x="972583" y="3480953"/>
            <a:ext cx="10070251" cy="954107"/>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a:t>他の学生にも経験させ</a:t>
            </a:r>
            <a:r>
              <a:rPr lang="ja-JP" altLang="en-US" sz="2800" dirty="0"/>
              <a:t>、より多くの人に</a:t>
            </a:r>
            <a:r>
              <a:rPr lang="ja-JP" altLang="en-US" sz="2800" b="1" u="sng" dirty="0">
                <a:solidFill>
                  <a:schemeClr val="accent2"/>
                </a:solidFill>
              </a:rPr>
              <a:t>アフリカ支援</a:t>
            </a:r>
            <a:r>
              <a:rPr lang="ja-JP" altLang="en-US" sz="2800" b="1" u="sng" dirty="0"/>
              <a:t>への理解</a:t>
            </a:r>
            <a:r>
              <a:rPr lang="ja-JP" altLang="en-US" sz="2800" dirty="0"/>
              <a:t>をしてもらいたい！</a:t>
            </a:r>
            <a:endParaRPr kumimoji="1" lang="en-US" altLang="ja-JP" sz="2800" dirty="0"/>
          </a:p>
        </p:txBody>
      </p:sp>
      <p:sp>
        <p:nvSpPr>
          <p:cNvPr id="3" name="テキスト ボックス 2"/>
          <p:cNvSpPr txBox="1"/>
          <p:nvPr/>
        </p:nvSpPr>
        <p:spPr>
          <a:xfrm>
            <a:off x="2797072" y="675564"/>
            <a:ext cx="6421272" cy="646331"/>
          </a:xfrm>
          <a:prstGeom prst="rect">
            <a:avLst/>
          </a:prstGeom>
          <a:noFill/>
        </p:spPr>
        <p:txBody>
          <a:bodyPr wrap="square" rtlCol="0">
            <a:spAutoFit/>
          </a:bodyPr>
          <a:lstStyle/>
          <a:p>
            <a:pPr algn="ctr"/>
            <a:r>
              <a:rPr kumimoji="1" lang="ja-JP" altLang="en-US" sz="3600" b="1" dirty="0">
                <a:solidFill>
                  <a:schemeClr val="accent1"/>
                </a:solidFill>
              </a:rPr>
              <a:t>井戸の修復を通じて</a:t>
            </a:r>
          </a:p>
        </p:txBody>
      </p:sp>
    </p:spTree>
    <p:extLst>
      <p:ext uri="{BB962C8B-B14F-4D97-AF65-F5344CB8AC3E}">
        <p14:creationId xmlns:p14="http://schemas.microsoft.com/office/powerpoint/2010/main" val="2285676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64895" y="372388"/>
            <a:ext cx="8318160" cy="1107996"/>
          </a:xfrm>
          <a:prstGeom prst="rect">
            <a:avLst/>
          </a:prstGeom>
          <a:noFill/>
        </p:spPr>
        <p:txBody>
          <a:bodyPr wrap="square" rtlCol="0">
            <a:spAutoFit/>
          </a:bodyPr>
          <a:lstStyle/>
          <a:p>
            <a:pPr algn="ctr"/>
            <a:r>
              <a:rPr lang="ja-JP" altLang="en-US" sz="6600" b="1" u="sng" dirty="0">
                <a:solidFill>
                  <a:srgbClr val="0070C0"/>
                </a:solidFill>
              </a:rPr>
              <a:t>実現したいアイデア</a:t>
            </a:r>
            <a:endParaRPr kumimoji="1" lang="ja-JP" altLang="en-US" sz="6600" b="1" u="sng" dirty="0">
              <a:solidFill>
                <a:srgbClr val="0070C0"/>
              </a:solidFill>
            </a:endParaRPr>
          </a:p>
        </p:txBody>
      </p:sp>
      <p:sp>
        <p:nvSpPr>
          <p:cNvPr id="4" name="テキスト ボックス 3"/>
          <p:cNvSpPr txBox="1"/>
          <p:nvPr/>
        </p:nvSpPr>
        <p:spPr>
          <a:xfrm>
            <a:off x="825689" y="1655809"/>
            <a:ext cx="10665725" cy="2431435"/>
          </a:xfrm>
          <a:prstGeom prst="rect">
            <a:avLst/>
          </a:prstGeom>
          <a:noFill/>
        </p:spPr>
        <p:txBody>
          <a:bodyPr wrap="square" rtlCol="0">
            <a:spAutoFit/>
          </a:bodyPr>
          <a:lstStyle/>
          <a:p>
            <a:pPr algn="ctr"/>
            <a:endParaRPr lang="en-US" altLang="ja-JP" sz="3200" b="1" dirty="0">
              <a:ln w="25400">
                <a:noFill/>
              </a:ln>
            </a:endParaRPr>
          </a:p>
          <a:p>
            <a:pPr algn="ctr"/>
            <a:r>
              <a:rPr lang="ja-JP" altLang="en-US" sz="6000" b="1" dirty="0">
                <a:ln w="25400">
                  <a:noFill/>
                </a:ln>
              </a:rPr>
              <a:t>アフリカの人道支援を通じた</a:t>
            </a:r>
            <a:endParaRPr lang="en-US" altLang="ja-JP" sz="6000" b="1" dirty="0">
              <a:ln w="25400">
                <a:noFill/>
              </a:ln>
            </a:endParaRPr>
          </a:p>
          <a:p>
            <a:pPr algn="ctr"/>
            <a:r>
              <a:rPr lang="ja-JP" altLang="en-US" sz="6000" b="1" dirty="0">
                <a:ln w="25400">
                  <a:noFill/>
                </a:ln>
              </a:rPr>
              <a:t>グローバル教育</a:t>
            </a:r>
            <a:endParaRPr lang="en-US" altLang="ja-JP" sz="6000" b="1" dirty="0">
              <a:ln w="25400">
                <a:noFill/>
              </a:ln>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794" y="4262669"/>
            <a:ext cx="2282636" cy="2241322"/>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2525" y="5689606"/>
            <a:ext cx="788704" cy="783214"/>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7989" y="5689606"/>
            <a:ext cx="817846" cy="814251"/>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2948" y="5657579"/>
            <a:ext cx="823810" cy="846278"/>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740" y="5676900"/>
            <a:ext cx="800580" cy="800580"/>
          </a:xfrm>
          <a:prstGeom prst="rect">
            <a:avLst/>
          </a:prstGeom>
        </p:spPr>
      </p:pic>
      <p:pic>
        <p:nvPicPr>
          <p:cNvPr id="9" name="図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04139" y="5672240"/>
            <a:ext cx="798765" cy="800580"/>
          </a:xfrm>
          <a:prstGeom prst="rect">
            <a:avLst/>
          </a:prstGeom>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30723" y="5689606"/>
            <a:ext cx="809508" cy="787873"/>
          </a:xfrm>
          <a:prstGeom prst="rect">
            <a:avLst/>
          </a:prstGeom>
        </p:spPr>
      </p:pic>
      <p:pic>
        <p:nvPicPr>
          <p:cNvPr id="11" name="図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86991" y="5657579"/>
            <a:ext cx="808845" cy="819900"/>
          </a:xfrm>
          <a:prstGeom prst="rect">
            <a:avLst/>
          </a:prstGeom>
        </p:spPr>
      </p:pic>
    </p:spTree>
    <p:extLst>
      <p:ext uri="{BB962C8B-B14F-4D97-AF65-F5344CB8AC3E}">
        <p14:creationId xmlns:p14="http://schemas.microsoft.com/office/powerpoint/2010/main" val="1382562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37871" y="277054"/>
            <a:ext cx="7688181" cy="707886"/>
          </a:xfrm>
          <a:prstGeom prst="rect">
            <a:avLst/>
          </a:prstGeom>
          <a:noFill/>
        </p:spPr>
        <p:txBody>
          <a:bodyPr wrap="square" rtlCol="0">
            <a:spAutoFit/>
          </a:bodyPr>
          <a:lstStyle/>
          <a:p>
            <a:pPr algn="ctr"/>
            <a:r>
              <a:rPr lang="ja-JP" altLang="en-US" sz="4000" b="1" u="sng" dirty="0">
                <a:solidFill>
                  <a:srgbClr val="0070C0"/>
                </a:solidFill>
              </a:rPr>
              <a:t>海外支援を実践的に学ぶ授業</a:t>
            </a:r>
            <a:endParaRPr kumimoji="1" lang="ja-JP" altLang="en-US" sz="4000" b="1" u="sng" dirty="0">
              <a:solidFill>
                <a:srgbClr val="0070C0"/>
              </a:solidFill>
            </a:endParaRPr>
          </a:p>
        </p:txBody>
      </p:sp>
      <p:sp>
        <p:nvSpPr>
          <p:cNvPr id="4" name="テキスト ボックス 3"/>
          <p:cNvSpPr txBox="1"/>
          <p:nvPr/>
        </p:nvSpPr>
        <p:spPr>
          <a:xfrm>
            <a:off x="1119612" y="1554708"/>
            <a:ext cx="3910265" cy="1323439"/>
          </a:xfrm>
          <a:prstGeom prst="rect">
            <a:avLst/>
          </a:prstGeom>
          <a:solidFill>
            <a:schemeClr val="accent4"/>
          </a:solidFill>
        </p:spPr>
        <p:txBody>
          <a:bodyPr wrap="square" rtlCol="0">
            <a:spAutoFit/>
          </a:bodyPr>
          <a:lstStyle/>
          <a:p>
            <a:pPr algn="ctr"/>
            <a:r>
              <a:rPr kumimoji="1" lang="ja-JP" altLang="en-US" sz="4000" dirty="0"/>
              <a:t>井戸修復の体験</a:t>
            </a:r>
            <a:endParaRPr kumimoji="1" lang="en-US" altLang="ja-JP" sz="4000" dirty="0"/>
          </a:p>
          <a:p>
            <a:pPr algn="ctr"/>
            <a:r>
              <a:rPr lang="en-US" altLang="ja-JP" sz="4000" dirty="0"/>
              <a:t>(</a:t>
            </a:r>
            <a:r>
              <a:rPr lang="ja-JP" altLang="en-US" sz="4000" dirty="0"/>
              <a:t>メイン</a:t>
            </a:r>
            <a:r>
              <a:rPr lang="en-US" altLang="ja-JP" sz="4000" dirty="0"/>
              <a:t>)</a:t>
            </a: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602" y="2980619"/>
            <a:ext cx="4680284" cy="3510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テキスト ボックス 7"/>
          <p:cNvSpPr txBox="1"/>
          <p:nvPr/>
        </p:nvSpPr>
        <p:spPr>
          <a:xfrm>
            <a:off x="7567861" y="1628836"/>
            <a:ext cx="3970419" cy="707886"/>
          </a:xfrm>
          <a:prstGeom prst="rect">
            <a:avLst/>
          </a:prstGeom>
          <a:solidFill>
            <a:schemeClr val="bg2"/>
          </a:solidFill>
        </p:spPr>
        <p:txBody>
          <a:bodyPr wrap="square" rtlCol="0">
            <a:spAutoFit/>
          </a:bodyPr>
          <a:lstStyle/>
          <a:p>
            <a:pPr algn="ctr"/>
            <a:r>
              <a:rPr lang="ja-JP" altLang="en-US" sz="4000" dirty="0"/>
              <a:t>講義</a:t>
            </a:r>
            <a:endParaRPr kumimoji="1" lang="ja-JP" altLang="en-US" sz="4000" dirty="0"/>
          </a:p>
        </p:txBody>
      </p:sp>
      <p:sp>
        <p:nvSpPr>
          <p:cNvPr id="5" name="加算 4"/>
          <p:cNvSpPr/>
          <p:nvPr/>
        </p:nvSpPr>
        <p:spPr>
          <a:xfrm>
            <a:off x="5805235" y="3340061"/>
            <a:ext cx="1515979" cy="1491916"/>
          </a:xfrm>
          <a:prstGeom prst="mathPlus">
            <a:avLst>
              <a:gd name="adj1" fmla="val 577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7838571" y="2803582"/>
            <a:ext cx="4072691" cy="2739211"/>
          </a:xfrm>
          <a:prstGeom prst="rect">
            <a:avLst/>
          </a:prstGeom>
          <a:noFill/>
        </p:spPr>
        <p:txBody>
          <a:bodyPr wrap="square" rtlCol="0">
            <a:spAutoFit/>
          </a:bodyPr>
          <a:lstStyle/>
          <a:p>
            <a:pPr marL="285750" indent="-285750">
              <a:buFont typeface="Arial" panose="020B0604020202020204" pitchFamily="34" charset="0"/>
              <a:buChar char="•"/>
            </a:pPr>
            <a:r>
              <a:rPr lang="en-US" altLang="ja-JP" sz="3600" dirty="0"/>
              <a:t>SDGs</a:t>
            </a:r>
          </a:p>
          <a:p>
            <a:endParaRPr lang="en-US" altLang="ja-JP" sz="1400" dirty="0"/>
          </a:p>
          <a:p>
            <a:pPr marL="285750" indent="-285750">
              <a:buFont typeface="Arial" panose="020B0604020202020204" pitchFamily="34" charset="0"/>
              <a:buChar char="•"/>
            </a:pPr>
            <a:r>
              <a:rPr lang="ja-JP" altLang="en-US" sz="3600" dirty="0"/>
              <a:t>国際開発</a:t>
            </a:r>
            <a:endParaRPr lang="en-US" altLang="ja-JP" sz="3600" dirty="0"/>
          </a:p>
          <a:p>
            <a:endParaRPr lang="en-US" altLang="ja-JP" sz="1400" dirty="0"/>
          </a:p>
          <a:p>
            <a:pPr marL="285750" indent="-285750">
              <a:buFont typeface="Arial" panose="020B0604020202020204" pitchFamily="34" charset="0"/>
              <a:buChar char="•"/>
            </a:pPr>
            <a:r>
              <a:rPr lang="ja-JP" altLang="en-US" sz="3600" dirty="0"/>
              <a:t>アフリカの事情</a:t>
            </a:r>
            <a:endParaRPr lang="en-US" altLang="ja-JP" sz="3600" dirty="0"/>
          </a:p>
          <a:p>
            <a:endParaRPr lang="en-US" altLang="ja-JP" sz="800" dirty="0"/>
          </a:p>
          <a:p>
            <a:pPr algn="r"/>
            <a:r>
              <a:rPr lang="ja-JP" altLang="en-US" sz="2400" dirty="0"/>
              <a:t>について学ぶ</a:t>
            </a:r>
            <a:endParaRPr lang="en-US" altLang="ja-JP" sz="2400" dirty="0"/>
          </a:p>
        </p:txBody>
      </p:sp>
    </p:spTree>
    <p:extLst>
      <p:ext uri="{BB962C8B-B14F-4D97-AF65-F5344CB8AC3E}">
        <p14:creationId xmlns:p14="http://schemas.microsoft.com/office/powerpoint/2010/main" val="296692970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6562</TotalTime>
  <Words>1164</Words>
  <Application>Microsoft Macintosh PowerPoint</Application>
  <PresentationFormat>ワイド画面</PresentationFormat>
  <Paragraphs>119</Paragraphs>
  <Slides>15</Slides>
  <Notes>9</Notes>
  <HiddenSlides>0</HiddenSlides>
  <MMClips>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BIZ UDPゴシック</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栁田 竜也</dc:creator>
  <cp:lastModifiedBy>金岡 保之</cp:lastModifiedBy>
  <cp:revision>160</cp:revision>
  <cp:lastPrinted>2020-02-18T04:37:24Z</cp:lastPrinted>
  <dcterms:created xsi:type="dcterms:W3CDTF">2020-01-07T03:17:39Z</dcterms:created>
  <dcterms:modified xsi:type="dcterms:W3CDTF">2020-02-18T04:38:39Z</dcterms:modified>
</cp:coreProperties>
</file>